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2" d="100"/>
          <a:sy n="42" d="100"/>
        </p:scale>
        <p:origin x="-1122"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81000"/>
            <a:ext cx="8534400" cy="646331"/>
          </a:xfrm>
          <a:prstGeom prst="rect">
            <a:avLst/>
          </a:prstGeom>
        </p:spPr>
        <p:txBody>
          <a:bodyPr wrap="square">
            <a:spAutoFit/>
          </a:bodyPr>
          <a:lstStyle/>
          <a:p>
            <a:r>
              <a:rPr lang="en-US" dirty="0">
                <a:latin typeface="Wide Latin" pitchFamily="18" charset="0"/>
              </a:rPr>
              <a:t>Lecture </a:t>
            </a:r>
            <a:r>
              <a:rPr lang="en-US" dirty="0" smtClean="0">
                <a:latin typeface="Wide Latin" pitchFamily="18" charset="0"/>
              </a:rPr>
              <a:t>4                                                                    Chapter2</a:t>
            </a:r>
            <a:endParaRPr lang="en-US" dirty="0">
              <a:latin typeface="Wide Latin" pitchFamily="18" charset="0"/>
            </a:endParaRPr>
          </a:p>
          <a:p>
            <a:endParaRPr lang="en-US" dirty="0">
              <a:latin typeface="Wide Latin" pitchFamily="18" charset="0"/>
            </a:endParaRPr>
          </a:p>
        </p:txBody>
      </p:sp>
      <p:sp>
        <p:nvSpPr>
          <p:cNvPr id="3" name="Rectangle 2"/>
          <p:cNvSpPr/>
          <p:nvPr/>
        </p:nvSpPr>
        <p:spPr>
          <a:xfrm>
            <a:off x="152400" y="2582091"/>
            <a:ext cx="4800600" cy="3299878"/>
          </a:xfrm>
          <a:prstGeom prst="rect">
            <a:avLst/>
          </a:prstGeom>
        </p:spPr>
        <p:txBody>
          <a:bodyPr wrap="square">
            <a:spAutoFit/>
          </a:bodyPr>
          <a:lstStyle/>
          <a:p>
            <a:pPr>
              <a:lnSpc>
                <a:spcPct val="115000"/>
              </a:lnSpc>
            </a:pPr>
            <a:r>
              <a:rPr lang="en-US" dirty="0">
                <a:latin typeface="Times New Roman"/>
                <a:ea typeface="Times New Roman"/>
                <a:cs typeface="Arial"/>
              </a:rPr>
              <a:t> </a:t>
            </a:r>
            <a:r>
              <a:rPr lang="en-US" sz="2400" b="1" u="sng" dirty="0" smtClean="0">
                <a:latin typeface="Times New Roman" pitchFamily="18" charset="0"/>
                <a:ea typeface="Times New Roman"/>
                <a:cs typeface="Times New Roman" pitchFamily="18" charset="0"/>
              </a:rPr>
              <a:t>1</a:t>
            </a:r>
            <a:r>
              <a:rPr lang="en-US" sz="2400" b="1" u="sng" dirty="0">
                <a:latin typeface="Times New Roman" pitchFamily="18" charset="0"/>
                <a:ea typeface="Times New Roman"/>
                <a:cs typeface="Times New Roman" pitchFamily="18" charset="0"/>
              </a:rPr>
              <a:t>.</a:t>
            </a:r>
            <a:r>
              <a:rPr lang="en-US" sz="2400" u="sng" dirty="0">
                <a:latin typeface="Times New Roman" pitchFamily="18" charset="0"/>
                <a:ea typeface="Times New Roman"/>
                <a:cs typeface="Times New Roman" pitchFamily="18" charset="0"/>
              </a:rPr>
              <a:t> Conventional </a:t>
            </a:r>
            <a:r>
              <a:rPr lang="en-US" sz="2400" u="sng" dirty="0" smtClean="0">
                <a:latin typeface="Times New Roman" pitchFamily="18" charset="0"/>
                <a:ea typeface="Times New Roman"/>
                <a:cs typeface="Times New Roman" pitchFamily="18" charset="0"/>
              </a:rPr>
              <a:t>Molding Processes </a:t>
            </a:r>
            <a:endParaRPr lang="en-US" sz="2400" dirty="0">
              <a:latin typeface="Times New Roman" pitchFamily="18" charset="0"/>
              <a:ea typeface="Times New Roman"/>
              <a:cs typeface="Times New Roman" pitchFamily="18" charset="0"/>
            </a:endParaRPr>
          </a:p>
          <a:p>
            <a:pPr marL="342900" lvl="0" indent="-342900">
              <a:lnSpc>
                <a:spcPct val="115000"/>
              </a:lnSpc>
              <a:buFont typeface="+mj-lt"/>
              <a:buAutoNum type="alphaLcPeriod"/>
              <a:tabLst>
                <a:tab pos="457200" algn="l"/>
              </a:tabLst>
            </a:pPr>
            <a:r>
              <a:rPr lang="en-US" dirty="0">
                <a:latin typeface="Times New Roman"/>
                <a:ea typeface="Times New Roman"/>
                <a:cs typeface="Arial"/>
              </a:rPr>
              <a:t>Green Sand Molding </a:t>
            </a:r>
            <a:endParaRPr lang="en-US" sz="1600" dirty="0">
              <a:ea typeface="Times New Roman"/>
              <a:cs typeface="Arial"/>
            </a:endParaRPr>
          </a:p>
          <a:p>
            <a:pPr marL="342900" lvl="0" indent="-342900">
              <a:lnSpc>
                <a:spcPct val="115000"/>
              </a:lnSpc>
              <a:buFont typeface="+mj-lt"/>
              <a:buAutoNum type="alphaLcPeriod"/>
              <a:tabLst>
                <a:tab pos="457200" algn="l"/>
              </a:tabLst>
            </a:pPr>
            <a:r>
              <a:rPr lang="en-US" dirty="0">
                <a:latin typeface="Times New Roman"/>
                <a:ea typeface="Times New Roman"/>
                <a:cs typeface="Arial"/>
              </a:rPr>
              <a:t>Dry Sand Molding </a:t>
            </a:r>
            <a:endParaRPr lang="en-US" sz="1600" dirty="0">
              <a:ea typeface="Times New Roman"/>
              <a:cs typeface="Arial"/>
            </a:endParaRPr>
          </a:p>
          <a:p>
            <a:pPr marL="342900" lvl="0" indent="-342900">
              <a:lnSpc>
                <a:spcPct val="115000"/>
              </a:lnSpc>
              <a:spcAft>
                <a:spcPts val="1000"/>
              </a:spcAft>
              <a:buFont typeface="+mj-lt"/>
              <a:buAutoNum type="alphaLcPeriod"/>
              <a:tabLst>
                <a:tab pos="457200" algn="l"/>
              </a:tabLst>
            </a:pPr>
            <a:r>
              <a:rPr lang="en-US" dirty="0">
                <a:latin typeface="Times New Roman"/>
                <a:ea typeface="Times New Roman"/>
                <a:cs typeface="Arial"/>
              </a:rPr>
              <a:t>Flask less Molding </a:t>
            </a:r>
            <a:endParaRPr lang="en-US" sz="1600" dirty="0">
              <a:ea typeface="Times New Roman"/>
              <a:cs typeface="Arial"/>
            </a:endParaRPr>
          </a:p>
          <a:p>
            <a:pPr>
              <a:lnSpc>
                <a:spcPct val="115000"/>
              </a:lnSpc>
            </a:pPr>
            <a:r>
              <a:rPr lang="en-US" sz="2400" u="sng" dirty="0">
                <a:latin typeface="Times New Roman" pitchFamily="18" charset="0"/>
                <a:ea typeface="Times New Roman"/>
                <a:cs typeface="Times New Roman" pitchFamily="18" charset="0"/>
              </a:rPr>
              <a:t>2. Chemical Sand Molding Processes</a:t>
            </a:r>
          </a:p>
          <a:p>
            <a:pPr marL="342900" lvl="0" indent="-342900">
              <a:lnSpc>
                <a:spcPct val="115000"/>
              </a:lnSpc>
              <a:buFont typeface="+mj-lt"/>
              <a:buAutoNum type="alphaLcPeriod"/>
              <a:tabLst>
                <a:tab pos="457200" algn="l"/>
              </a:tabLst>
            </a:pPr>
            <a:r>
              <a:rPr lang="en-US" dirty="0">
                <a:latin typeface="Times New Roman"/>
                <a:ea typeface="Times New Roman"/>
                <a:cs typeface="Arial"/>
              </a:rPr>
              <a:t>Shell Molding </a:t>
            </a:r>
            <a:endParaRPr lang="en-US" sz="1600" dirty="0">
              <a:ea typeface="Times New Roman"/>
              <a:cs typeface="Arial"/>
            </a:endParaRPr>
          </a:p>
          <a:p>
            <a:pPr marL="342900" lvl="0" indent="-342900">
              <a:lnSpc>
                <a:spcPct val="115000"/>
              </a:lnSpc>
              <a:buFont typeface="+mj-lt"/>
              <a:buAutoNum type="alphaLcPeriod"/>
              <a:tabLst>
                <a:tab pos="457200" algn="l"/>
              </a:tabLst>
            </a:pPr>
            <a:r>
              <a:rPr lang="en-US" dirty="0">
                <a:latin typeface="Times New Roman"/>
                <a:ea typeface="Times New Roman"/>
                <a:cs typeface="Arial"/>
              </a:rPr>
              <a:t>Sodium Silicate Molding </a:t>
            </a:r>
            <a:endParaRPr lang="en-US" sz="1600" dirty="0">
              <a:ea typeface="Times New Roman"/>
              <a:cs typeface="Arial"/>
            </a:endParaRPr>
          </a:p>
          <a:p>
            <a:pPr marL="342900" lvl="0" indent="-342900">
              <a:lnSpc>
                <a:spcPct val="115000"/>
              </a:lnSpc>
              <a:buFont typeface="+mj-lt"/>
              <a:buAutoNum type="alphaLcPeriod"/>
              <a:tabLst>
                <a:tab pos="457200" algn="l"/>
              </a:tabLst>
            </a:pPr>
            <a:r>
              <a:rPr lang="en-US" dirty="0">
                <a:latin typeface="Times New Roman"/>
                <a:ea typeface="Times New Roman"/>
                <a:cs typeface="Arial"/>
              </a:rPr>
              <a:t>No-Bake Molding </a:t>
            </a:r>
            <a:endParaRPr lang="en-US" sz="1600" dirty="0">
              <a:ea typeface="Times New Roman"/>
              <a:cs typeface="Arial"/>
            </a:endParaRPr>
          </a:p>
          <a:p>
            <a:pPr marL="228600">
              <a:lnSpc>
                <a:spcPct val="115000"/>
              </a:lnSpc>
            </a:pPr>
            <a:r>
              <a:rPr lang="en-US" dirty="0">
                <a:latin typeface="Times New Roman"/>
                <a:ea typeface="Times New Roman"/>
                <a:cs typeface="Arial"/>
              </a:rPr>
              <a:t> </a:t>
            </a:r>
            <a:endParaRPr lang="en-US" sz="1600" dirty="0">
              <a:ea typeface="Times New Roman"/>
              <a:cs typeface="Arial"/>
            </a:endParaRPr>
          </a:p>
        </p:txBody>
      </p:sp>
      <p:sp>
        <p:nvSpPr>
          <p:cNvPr id="4" name="Rectangle 3"/>
          <p:cNvSpPr/>
          <p:nvPr/>
        </p:nvSpPr>
        <p:spPr>
          <a:xfrm>
            <a:off x="4953000" y="2582091"/>
            <a:ext cx="4038600" cy="3490186"/>
          </a:xfrm>
          <a:prstGeom prst="rect">
            <a:avLst/>
          </a:prstGeom>
        </p:spPr>
        <p:txBody>
          <a:bodyPr wrap="square">
            <a:spAutoFit/>
          </a:bodyPr>
          <a:lstStyle/>
          <a:p>
            <a:pPr lvl="0">
              <a:lnSpc>
                <a:spcPct val="115000"/>
              </a:lnSpc>
            </a:pPr>
            <a:r>
              <a:rPr lang="en-US" sz="2400" u="sng" dirty="0">
                <a:latin typeface="Times New Roman" pitchFamily="18" charset="0"/>
                <a:ea typeface="Times New Roman"/>
                <a:cs typeface="Times New Roman" pitchFamily="18" charset="0"/>
              </a:rPr>
              <a:t>3. Permanent Mold Processes</a:t>
            </a:r>
          </a:p>
          <a:p>
            <a:pPr marL="342900" lvl="0" indent="-342900">
              <a:lnSpc>
                <a:spcPct val="115000"/>
              </a:lnSpc>
              <a:buFont typeface="+mj-lt"/>
              <a:buAutoNum type="alphaLcPeriod"/>
              <a:tabLst>
                <a:tab pos="457200" algn="l"/>
              </a:tabLst>
            </a:pPr>
            <a:r>
              <a:rPr lang="en-US" dirty="0">
                <a:solidFill>
                  <a:prstClr val="black"/>
                </a:solidFill>
                <a:latin typeface="Times New Roman"/>
                <a:ea typeface="Times New Roman"/>
                <a:cs typeface="Arial"/>
              </a:rPr>
              <a:t>Gravity Die casting </a:t>
            </a:r>
            <a:endParaRPr lang="en-US" sz="1600" dirty="0">
              <a:solidFill>
                <a:prstClr val="black"/>
              </a:solidFill>
              <a:ea typeface="Times New Roman"/>
              <a:cs typeface="Arial"/>
            </a:endParaRPr>
          </a:p>
          <a:p>
            <a:pPr marL="342900" lvl="0" indent="-342900">
              <a:lnSpc>
                <a:spcPct val="115000"/>
              </a:lnSpc>
              <a:buFont typeface="+mj-lt"/>
              <a:buAutoNum type="alphaLcPeriod"/>
              <a:tabLst>
                <a:tab pos="457200" algn="l"/>
              </a:tabLst>
            </a:pPr>
            <a:r>
              <a:rPr lang="en-US" dirty="0">
                <a:solidFill>
                  <a:prstClr val="black"/>
                </a:solidFill>
                <a:latin typeface="Times New Roman"/>
                <a:ea typeface="Times New Roman"/>
                <a:cs typeface="Arial"/>
              </a:rPr>
              <a:t>Low and High Pressure Die Casting</a:t>
            </a:r>
            <a:endParaRPr lang="en-US" sz="1600" dirty="0">
              <a:solidFill>
                <a:prstClr val="black"/>
              </a:solidFill>
              <a:ea typeface="Times New Roman"/>
              <a:cs typeface="Arial"/>
            </a:endParaRPr>
          </a:p>
          <a:p>
            <a:pPr marL="228600" lvl="0">
              <a:lnSpc>
                <a:spcPct val="115000"/>
              </a:lnSpc>
            </a:pPr>
            <a:r>
              <a:rPr lang="en-US" dirty="0">
                <a:solidFill>
                  <a:prstClr val="black"/>
                </a:solidFill>
                <a:latin typeface="Times New Roman"/>
                <a:ea typeface="Times New Roman"/>
                <a:cs typeface="Arial"/>
              </a:rPr>
              <a:t> </a:t>
            </a:r>
            <a:endParaRPr lang="en-US" sz="1600" dirty="0">
              <a:solidFill>
                <a:prstClr val="black"/>
              </a:solidFill>
              <a:ea typeface="Times New Roman"/>
              <a:cs typeface="Arial"/>
            </a:endParaRPr>
          </a:p>
          <a:p>
            <a:pPr lvl="0">
              <a:lnSpc>
                <a:spcPct val="115000"/>
              </a:lnSpc>
            </a:pPr>
            <a:r>
              <a:rPr lang="en-US" sz="2400" u="sng" dirty="0">
                <a:latin typeface="Times New Roman" pitchFamily="18" charset="0"/>
                <a:ea typeface="Times New Roman"/>
                <a:cs typeface="Times New Roman" pitchFamily="18" charset="0"/>
              </a:rPr>
              <a:t>4. Special Casting Processes</a:t>
            </a:r>
          </a:p>
          <a:p>
            <a:pPr marL="342900" lvl="0" indent="-342900">
              <a:lnSpc>
                <a:spcPct val="115000"/>
              </a:lnSpc>
              <a:buFont typeface="+mj-lt"/>
              <a:buAutoNum type="alphaLcPeriod"/>
              <a:tabLst>
                <a:tab pos="457200" algn="l"/>
              </a:tabLst>
            </a:pPr>
            <a:r>
              <a:rPr lang="en-US" dirty="0">
                <a:solidFill>
                  <a:prstClr val="black"/>
                </a:solidFill>
                <a:latin typeface="Times New Roman"/>
                <a:ea typeface="Times New Roman"/>
                <a:cs typeface="Arial"/>
              </a:rPr>
              <a:t>Lost Wax </a:t>
            </a:r>
            <a:endParaRPr lang="en-US" sz="1600" dirty="0">
              <a:solidFill>
                <a:prstClr val="black"/>
              </a:solidFill>
              <a:ea typeface="Times New Roman"/>
              <a:cs typeface="Arial"/>
            </a:endParaRPr>
          </a:p>
          <a:p>
            <a:pPr marL="342900" lvl="0" indent="-342900">
              <a:lnSpc>
                <a:spcPct val="115000"/>
              </a:lnSpc>
              <a:buFont typeface="+mj-lt"/>
              <a:buAutoNum type="alphaLcPeriod"/>
              <a:tabLst>
                <a:tab pos="457200" algn="l"/>
              </a:tabLst>
            </a:pPr>
            <a:r>
              <a:rPr lang="en-US" dirty="0">
                <a:solidFill>
                  <a:prstClr val="black"/>
                </a:solidFill>
                <a:latin typeface="Times New Roman"/>
                <a:ea typeface="Times New Roman"/>
                <a:cs typeface="Arial"/>
              </a:rPr>
              <a:t>Ceramics Shell Molding </a:t>
            </a:r>
            <a:endParaRPr lang="en-US" sz="1600" dirty="0">
              <a:solidFill>
                <a:prstClr val="black"/>
              </a:solidFill>
              <a:ea typeface="Times New Roman"/>
              <a:cs typeface="Arial"/>
            </a:endParaRPr>
          </a:p>
          <a:p>
            <a:pPr marL="342900" lvl="0" indent="-342900">
              <a:lnSpc>
                <a:spcPct val="115000"/>
              </a:lnSpc>
              <a:buFont typeface="+mj-lt"/>
              <a:buAutoNum type="alphaLcPeriod"/>
              <a:tabLst>
                <a:tab pos="457200" algn="l"/>
              </a:tabLst>
            </a:pPr>
            <a:r>
              <a:rPr lang="en-US" dirty="0">
                <a:solidFill>
                  <a:prstClr val="black"/>
                </a:solidFill>
                <a:latin typeface="Times New Roman"/>
                <a:ea typeface="Times New Roman"/>
                <a:cs typeface="Arial"/>
              </a:rPr>
              <a:t>Evaporative Pattern Casting </a:t>
            </a:r>
            <a:endParaRPr lang="en-US" sz="1600" dirty="0">
              <a:solidFill>
                <a:prstClr val="black"/>
              </a:solidFill>
              <a:ea typeface="Times New Roman"/>
              <a:cs typeface="Arial"/>
            </a:endParaRPr>
          </a:p>
          <a:p>
            <a:pPr marL="342900" lvl="0" indent="-342900">
              <a:lnSpc>
                <a:spcPct val="115000"/>
              </a:lnSpc>
              <a:buFont typeface="+mj-lt"/>
              <a:buAutoNum type="alphaLcPeriod"/>
              <a:tabLst>
                <a:tab pos="457200" algn="l"/>
              </a:tabLst>
            </a:pPr>
            <a:r>
              <a:rPr lang="en-US" dirty="0">
                <a:solidFill>
                  <a:prstClr val="black"/>
                </a:solidFill>
                <a:latin typeface="Times New Roman"/>
                <a:ea typeface="Times New Roman"/>
                <a:cs typeface="Arial"/>
              </a:rPr>
              <a:t>Vacuum Sealed Molding </a:t>
            </a:r>
            <a:endParaRPr lang="en-US" sz="1600" dirty="0">
              <a:solidFill>
                <a:prstClr val="black"/>
              </a:solidFill>
              <a:ea typeface="Times New Roman"/>
              <a:cs typeface="Arial"/>
            </a:endParaRPr>
          </a:p>
          <a:p>
            <a:pPr marL="342900" lvl="0" indent="-342900">
              <a:lnSpc>
                <a:spcPct val="115000"/>
              </a:lnSpc>
              <a:spcAft>
                <a:spcPts val="1000"/>
              </a:spcAft>
              <a:buFont typeface="+mj-lt"/>
              <a:buAutoNum type="alphaLcPeriod"/>
              <a:tabLst>
                <a:tab pos="457200" algn="l"/>
              </a:tabLst>
            </a:pPr>
            <a:r>
              <a:rPr lang="en-US" dirty="0">
                <a:solidFill>
                  <a:prstClr val="black"/>
                </a:solidFill>
                <a:latin typeface="Times New Roman"/>
                <a:ea typeface="Times New Roman"/>
                <a:cs typeface="Arial"/>
              </a:rPr>
              <a:t>Centrifugal Casting</a:t>
            </a:r>
            <a:endParaRPr lang="en-US" sz="1600" dirty="0">
              <a:solidFill>
                <a:prstClr val="black"/>
              </a:solidFill>
              <a:ea typeface="Times New Roman"/>
              <a:cs typeface="Arial"/>
            </a:endParaRPr>
          </a:p>
        </p:txBody>
      </p:sp>
      <p:sp>
        <p:nvSpPr>
          <p:cNvPr id="5" name="Rectangle 4"/>
          <p:cNvSpPr/>
          <p:nvPr/>
        </p:nvSpPr>
        <p:spPr>
          <a:xfrm>
            <a:off x="152400" y="1032741"/>
            <a:ext cx="8991600" cy="1211614"/>
          </a:xfrm>
          <a:prstGeom prst="rect">
            <a:avLst/>
          </a:prstGeom>
        </p:spPr>
        <p:txBody>
          <a:bodyPr wrap="square">
            <a:spAutoFit/>
          </a:bodyPr>
          <a:lstStyle/>
          <a:p>
            <a:pPr lvl="0" algn="ctr">
              <a:lnSpc>
                <a:spcPct val="115000"/>
              </a:lnSpc>
              <a:spcAft>
                <a:spcPts val="1000"/>
              </a:spcAft>
            </a:pPr>
            <a:r>
              <a:rPr lang="en-US" sz="3200" b="1" dirty="0">
                <a:solidFill>
                  <a:prstClr val="black"/>
                </a:solidFill>
                <a:latin typeface="Times New Roman" pitchFamily="18" charset="0"/>
                <a:ea typeface="Times New Roman"/>
                <a:cs typeface="Times New Roman" pitchFamily="18" charset="0"/>
              </a:rPr>
              <a:t>Classification of casting Processes</a:t>
            </a:r>
            <a:endParaRPr lang="en-US" sz="3200" dirty="0">
              <a:solidFill>
                <a:prstClr val="black"/>
              </a:solidFill>
              <a:latin typeface="Times New Roman" pitchFamily="18" charset="0"/>
              <a:ea typeface="Times New Roman"/>
              <a:cs typeface="Times New Roman" pitchFamily="18" charset="0"/>
            </a:endParaRPr>
          </a:p>
          <a:p>
            <a:pPr lvl="0">
              <a:lnSpc>
                <a:spcPct val="115000"/>
              </a:lnSpc>
            </a:pPr>
            <a:r>
              <a:rPr lang="en-US" sz="2400" dirty="0">
                <a:solidFill>
                  <a:prstClr val="black"/>
                </a:solidFill>
                <a:latin typeface="Times New Roman"/>
                <a:ea typeface="Times New Roman"/>
                <a:cs typeface="Arial"/>
              </a:rPr>
              <a:t>Casting processes can be classified into following </a:t>
            </a:r>
            <a:r>
              <a:rPr lang="en-US" sz="2400" b="1" dirty="0">
                <a:solidFill>
                  <a:prstClr val="black"/>
                </a:solidFill>
                <a:latin typeface="Times New Roman"/>
                <a:ea typeface="Times New Roman"/>
                <a:cs typeface="Arial"/>
              </a:rPr>
              <a:t>FOUR</a:t>
            </a:r>
            <a:r>
              <a:rPr lang="en-US" sz="2400" dirty="0">
                <a:solidFill>
                  <a:prstClr val="black"/>
                </a:solidFill>
                <a:latin typeface="Times New Roman"/>
                <a:ea typeface="Times New Roman"/>
                <a:cs typeface="Arial"/>
              </a:rPr>
              <a:t> </a:t>
            </a:r>
            <a:r>
              <a:rPr lang="en-US" sz="2400" dirty="0" smtClean="0">
                <a:solidFill>
                  <a:prstClr val="black"/>
                </a:solidFill>
                <a:latin typeface="Times New Roman"/>
                <a:ea typeface="Times New Roman"/>
                <a:cs typeface="Arial"/>
              </a:rPr>
              <a:t>categories</a:t>
            </a:r>
            <a:r>
              <a:rPr lang="en-US" sz="2400" dirty="0">
                <a:solidFill>
                  <a:prstClr val="black"/>
                </a:solidFill>
                <a:latin typeface="Times New Roman"/>
                <a:ea typeface="Times New Roman"/>
                <a:cs typeface="Arial"/>
              </a:rPr>
              <a:t>:  </a:t>
            </a:r>
            <a:endParaRPr lang="en-US" sz="2400" dirty="0">
              <a:solidFill>
                <a:prstClr val="black"/>
              </a:solidFill>
              <a:ea typeface="Times New Roman"/>
              <a:cs typeface="Arial"/>
            </a:endParaRPr>
          </a:p>
        </p:txBody>
      </p:sp>
    </p:spTree>
    <p:extLst>
      <p:ext uri="{BB962C8B-B14F-4D97-AF65-F5344CB8AC3E}">
        <p14:creationId xmlns:p14="http://schemas.microsoft.com/office/powerpoint/2010/main" val="3084034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0" end="0"/>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5">
                                            <p:txEl>
                                              <p:pRg st="1" end="1"/>
                                            </p:txEl>
                                          </p:spTgt>
                                        </p:tgtEl>
                                        <p:attrNameLst>
                                          <p:attrName>style.visibility</p:attrName>
                                        </p:attrNameLst>
                                      </p:cBhvr>
                                      <p:to>
                                        <p:strVal val="visible"/>
                                      </p:to>
                                    </p:set>
                                    <p:anim calcmode="lin" valueType="num">
                                      <p:cBhvr additive="base">
                                        <p:cTn id="29"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0" end="0"/>
                                            </p:txEl>
                                          </p:spTgt>
                                        </p:tgtEl>
                                        <p:attrNameLst>
                                          <p:attrName>style.visibility</p:attrName>
                                        </p:attrNameLst>
                                      </p:cBhvr>
                                      <p:to>
                                        <p:strVal val="visible"/>
                                      </p:to>
                                    </p:set>
                                    <p:animEffect transition="in" filter="fade">
                                      <p:cBhvr>
                                        <p:cTn id="35" dur="1000"/>
                                        <p:tgtEl>
                                          <p:spTgt spid="3">
                                            <p:txEl>
                                              <p:pRg st="0" end="0"/>
                                            </p:txEl>
                                          </p:spTgt>
                                        </p:tgtEl>
                                      </p:cBhvr>
                                    </p:animEffect>
                                    <p:anim calcmode="lin" valueType="num">
                                      <p:cBhvr>
                                        <p:cTn id="3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0" end="0"/>
                                            </p:txEl>
                                          </p:spTgt>
                                        </p:tgtEl>
                                        <p:attrNameLst>
                                          <p:attrName>ppt_y</p:attrName>
                                        </p:attrNameLst>
                                      </p:cBhvr>
                                      <p:tavLst>
                                        <p:tav tm="0">
                                          <p:val>
                                            <p:strVal val="#ppt_y+.1"/>
                                          </p:val>
                                        </p:tav>
                                        <p:tav tm="100000">
                                          <p:val>
                                            <p:strVal val="#ppt_y"/>
                                          </p:val>
                                        </p:tav>
                                      </p:tavLst>
                                    </p:anim>
                                  </p:childTnLst>
                                </p:cTn>
                              </p:par>
                              <p:par>
                                <p:cTn id="38" presetID="42" presetClass="entr" presetSubtype="0" fill="hold" nodeType="withEffect">
                                  <p:stCondLst>
                                    <p:cond delay="0"/>
                                  </p:stCondLst>
                                  <p:childTnLst>
                                    <p:set>
                                      <p:cBhvr>
                                        <p:cTn id="39" dur="1" fill="hold">
                                          <p:stCondLst>
                                            <p:cond delay="0"/>
                                          </p:stCondLst>
                                        </p:cTn>
                                        <p:tgtEl>
                                          <p:spTgt spid="3">
                                            <p:txEl>
                                              <p:pRg st="1" end="1"/>
                                            </p:txEl>
                                          </p:spTgt>
                                        </p:tgtEl>
                                        <p:attrNameLst>
                                          <p:attrName>style.visibility</p:attrName>
                                        </p:attrNameLst>
                                      </p:cBhvr>
                                      <p:to>
                                        <p:strVal val="visible"/>
                                      </p:to>
                                    </p:set>
                                    <p:animEffect transition="in" filter="fade">
                                      <p:cBhvr>
                                        <p:cTn id="40" dur="1000"/>
                                        <p:tgtEl>
                                          <p:spTgt spid="3">
                                            <p:txEl>
                                              <p:pRg st="1" end="1"/>
                                            </p:txEl>
                                          </p:spTgt>
                                        </p:tgtEl>
                                      </p:cBhvr>
                                    </p:animEffect>
                                    <p:anim calcmode="lin" valueType="num">
                                      <p:cBhvr>
                                        <p:cTn id="4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1" end="1"/>
                                            </p:txEl>
                                          </p:spTgt>
                                        </p:tgtEl>
                                        <p:attrNameLst>
                                          <p:attrName>ppt_y</p:attrName>
                                        </p:attrNameLst>
                                      </p:cBhvr>
                                      <p:tavLst>
                                        <p:tav tm="0">
                                          <p:val>
                                            <p:strVal val="#ppt_y+.1"/>
                                          </p:val>
                                        </p:tav>
                                        <p:tav tm="100000">
                                          <p:val>
                                            <p:strVal val="#ppt_y"/>
                                          </p:val>
                                        </p:tav>
                                      </p:tavLst>
                                    </p:anim>
                                  </p:childTnLst>
                                </p:cTn>
                              </p:par>
                              <p:par>
                                <p:cTn id="43" presetID="42" presetClass="entr" presetSubtype="0" fill="hold" nodeType="withEffect">
                                  <p:stCondLst>
                                    <p:cond delay="0"/>
                                  </p:stCondLst>
                                  <p:childTnLst>
                                    <p:set>
                                      <p:cBhvr>
                                        <p:cTn id="44" dur="1" fill="hold">
                                          <p:stCondLst>
                                            <p:cond delay="0"/>
                                          </p:stCondLst>
                                        </p:cTn>
                                        <p:tgtEl>
                                          <p:spTgt spid="3">
                                            <p:txEl>
                                              <p:pRg st="2" end="2"/>
                                            </p:txEl>
                                          </p:spTgt>
                                        </p:tgtEl>
                                        <p:attrNameLst>
                                          <p:attrName>style.visibility</p:attrName>
                                        </p:attrNameLst>
                                      </p:cBhvr>
                                      <p:to>
                                        <p:strVal val="visible"/>
                                      </p:to>
                                    </p:set>
                                    <p:animEffect transition="in" filter="fade">
                                      <p:cBhvr>
                                        <p:cTn id="45" dur="1000"/>
                                        <p:tgtEl>
                                          <p:spTgt spid="3">
                                            <p:txEl>
                                              <p:pRg st="2" end="2"/>
                                            </p:txEl>
                                          </p:spTgt>
                                        </p:tgtEl>
                                      </p:cBhvr>
                                    </p:animEffect>
                                    <p:anim calcmode="lin" valueType="num">
                                      <p:cBhvr>
                                        <p:cTn id="4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2" end="2"/>
                                            </p:txEl>
                                          </p:spTgt>
                                        </p:tgtEl>
                                        <p:attrNameLst>
                                          <p:attrName>ppt_y</p:attrName>
                                        </p:attrNameLst>
                                      </p:cBhvr>
                                      <p:tavLst>
                                        <p:tav tm="0">
                                          <p:val>
                                            <p:strVal val="#ppt_y+.1"/>
                                          </p:val>
                                        </p:tav>
                                        <p:tav tm="100000">
                                          <p:val>
                                            <p:strVal val="#ppt_y"/>
                                          </p:val>
                                        </p:tav>
                                      </p:tavLst>
                                    </p:anim>
                                  </p:childTnLst>
                                </p:cTn>
                              </p:par>
                              <p:par>
                                <p:cTn id="48" presetID="42" presetClass="entr" presetSubtype="0" fill="hold" nodeType="withEffect">
                                  <p:stCondLst>
                                    <p:cond delay="0"/>
                                  </p:stCondLst>
                                  <p:childTnLst>
                                    <p:set>
                                      <p:cBhvr>
                                        <p:cTn id="49" dur="1" fill="hold">
                                          <p:stCondLst>
                                            <p:cond delay="0"/>
                                          </p:stCondLst>
                                        </p:cTn>
                                        <p:tgtEl>
                                          <p:spTgt spid="3">
                                            <p:txEl>
                                              <p:pRg st="3" end="3"/>
                                            </p:txEl>
                                          </p:spTgt>
                                        </p:tgtEl>
                                        <p:attrNameLst>
                                          <p:attrName>style.visibility</p:attrName>
                                        </p:attrNameLst>
                                      </p:cBhvr>
                                      <p:to>
                                        <p:strVal val="visible"/>
                                      </p:to>
                                    </p:set>
                                    <p:animEffect transition="in" filter="fade">
                                      <p:cBhvr>
                                        <p:cTn id="50" dur="1000"/>
                                        <p:tgtEl>
                                          <p:spTgt spid="3">
                                            <p:txEl>
                                              <p:pRg st="3" end="3"/>
                                            </p:txEl>
                                          </p:spTgt>
                                        </p:tgtEl>
                                      </p:cBhvr>
                                    </p:animEffect>
                                    <p:anim calcmode="lin" valueType="num">
                                      <p:cBhvr>
                                        <p:cTn id="5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nodeType="clickEffect">
                                  <p:stCondLst>
                                    <p:cond delay="0"/>
                                  </p:stCondLst>
                                  <p:childTnLst>
                                    <p:set>
                                      <p:cBhvr>
                                        <p:cTn id="56" dur="1" fill="hold">
                                          <p:stCondLst>
                                            <p:cond delay="0"/>
                                          </p:stCondLst>
                                        </p:cTn>
                                        <p:tgtEl>
                                          <p:spTgt spid="3">
                                            <p:txEl>
                                              <p:pRg st="4" end="4"/>
                                            </p:txEl>
                                          </p:spTgt>
                                        </p:tgtEl>
                                        <p:attrNameLst>
                                          <p:attrName>style.visibility</p:attrName>
                                        </p:attrNameLst>
                                      </p:cBhvr>
                                      <p:to>
                                        <p:strVal val="visible"/>
                                      </p:to>
                                    </p:set>
                                    <p:animEffect transition="in" filter="fade">
                                      <p:cBhvr>
                                        <p:cTn id="57" dur="1000"/>
                                        <p:tgtEl>
                                          <p:spTgt spid="3">
                                            <p:txEl>
                                              <p:pRg st="4" end="4"/>
                                            </p:txEl>
                                          </p:spTgt>
                                        </p:tgtEl>
                                      </p:cBhvr>
                                    </p:animEffect>
                                    <p:anim calcmode="lin" valueType="num">
                                      <p:cBhvr>
                                        <p:cTn id="5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60" presetID="42" presetClass="entr" presetSubtype="0" fill="hold" nodeType="withEffect">
                                  <p:stCondLst>
                                    <p:cond delay="0"/>
                                  </p:stCondLst>
                                  <p:childTnLst>
                                    <p:set>
                                      <p:cBhvr>
                                        <p:cTn id="61" dur="1" fill="hold">
                                          <p:stCondLst>
                                            <p:cond delay="0"/>
                                          </p:stCondLst>
                                        </p:cTn>
                                        <p:tgtEl>
                                          <p:spTgt spid="3">
                                            <p:txEl>
                                              <p:pRg st="5" end="5"/>
                                            </p:txEl>
                                          </p:spTgt>
                                        </p:tgtEl>
                                        <p:attrNameLst>
                                          <p:attrName>style.visibility</p:attrName>
                                        </p:attrNameLst>
                                      </p:cBhvr>
                                      <p:to>
                                        <p:strVal val="visible"/>
                                      </p:to>
                                    </p:set>
                                    <p:animEffect transition="in" filter="fade">
                                      <p:cBhvr>
                                        <p:cTn id="62" dur="1000"/>
                                        <p:tgtEl>
                                          <p:spTgt spid="3">
                                            <p:txEl>
                                              <p:pRg st="5" end="5"/>
                                            </p:txEl>
                                          </p:spTgt>
                                        </p:tgtEl>
                                      </p:cBhvr>
                                    </p:animEffect>
                                    <p:anim calcmode="lin" valueType="num">
                                      <p:cBhvr>
                                        <p:cTn id="6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6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65" presetID="42" presetClass="entr" presetSubtype="0" fill="hold" nodeType="withEffect">
                                  <p:stCondLst>
                                    <p:cond delay="0"/>
                                  </p:stCondLst>
                                  <p:childTnLst>
                                    <p:set>
                                      <p:cBhvr>
                                        <p:cTn id="66" dur="1" fill="hold">
                                          <p:stCondLst>
                                            <p:cond delay="0"/>
                                          </p:stCondLst>
                                        </p:cTn>
                                        <p:tgtEl>
                                          <p:spTgt spid="3">
                                            <p:txEl>
                                              <p:pRg st="6" end="6"/>
                                            </p:txEl>
                                          </p:spTgt>
                                        </p:tgtEl>
                                        <p:attrNameLst>
                                          <p:attrName>style.visibility</p:attrName>
                                        </p:attrNameLst>
                                      </p:cBhvr>
                                      <p:to>
                                        <p:strVal val="visible"/>
                                      </p:to>
                                    </p:set>
                                    <p:animEffect transition="in" filter="fade">
                                      <p:cBhvr>
                                        <p:cTn id="67" dur="1000"/>
                                        <p:tgtEl>
                                          <p:spTgt spid="3">
                                            <p:txEl>
                                              <p:pRg st="6" end="6"/>
                                            </p:txEl>
                                          </p:spTgt>
                                        </p:tgtEl>
                                      </p:cBhvr>
                                    </p:animEffect>
                                    <p:anim calcmode="lin" valueType="num">
                                      <p:cBhvr>
                                        <p:cTn id="6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69" dur="1000" fill="hold"/>
                                        <p:tgtEl>
                                          <p:spTgt spid="3">
                                            <p:txEl>
                                              <p:pRg st="6" end="6"/>
                                            </p:txEl>
                                          </p:spTgt>
                                        </p:tgtEl>
                                        <p:attrNameLst>
                                          <p:attrName>ppt_y</p:attrName>
                                        </p:attrNameLst>
                                      </p:cBhvr>
                                      <p:tavLst>
                                        <p:tav tm="0">
                                          <p:val>
                                            <p:strVal val="#ppt_y+.1"/>
                                          </p:val>
                                        </p:tav>
                                        <p:tav tm="100000">
                                          <p:val>
                                            <p:strVal val="#ppt_y"/>
                                          </p:val>
                                        </p:tav>
                                      </p:tavLst>
                                    </p:anim>
                                  </p:childTnLst>
                                </p:cTn>
                              </p:par>
                              <p:par>
                                <p:cTn id="70" presetID="42" presetClass="entr" presetSubtype="0" fill="hold" nodeType="withEffect">
                                  <p:stCondLst>
                                    <p:cond delay="0"/>
                                  </p:stCondLst>
                                  <p:childTnLst>
                                    <p:set>
                                      <p:cBhvr>
                                        <p:cTn id="71" dur="1" fill="hold">
                                          <p:stCondLst>
                                            <p:cond delay="0"/>
                                          </p:stCondLst>
                                        </p:cTn>
                                        <p:tgtEl>
                                          <p:spTgt spid="3">
                                            <p:txEl>
                                              <p:pRg st="7" end="7"/>
                                            </p:txEl>
                                          </p:spTgt>
                                        </p:tgtEl>
                                        <p:attrNameLst>
                                          <p:attrName>style.visibility</p:attrName>
                                        </p:attrNameLst>
                                      </p:cBhvr>
                                      <p:to>
                                        <p:strVal val="visible"/>
                                      </p:to>
                                    </p:set>
                                    <p:animEffect transition="in" filter="fade">
                                      <p:cBhvr>
                                        <p:cTn id="72" dur="1000"/>
                                        <p:tgtEl>
                                          <p:spTgt spid="3">
                                            <p:txEl>
                                              <p:pRg st="7" end="7"/>
                                            </p:txEl>
                                          </p:spTgt>
                                        </p:tgtEl>
                                      </p:cBhvr>
                                    </p:animEffect>
                                    <p:anim calcmode="lin" valueType="num">
                                      <p:cBhvr>
                                        <p:cTn id="7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7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42" presetClass="entr" presetSubtype="0" fill="hold" nodeType="clickEffect">
                                  <p:stCondLst>
                                    <p:cond delay="0"/>
                                  </p:stCondLst>
                                  <p:childTnLst>
                                    <p:set>
                                      <p:cBhvr>
                                        <p:cTn id="78" dur="1" fill="hold">
                                          <p:stCondLst>
                                            <p:cond delay="0"/>
                                          </p:stCondLst>
                                        </p:cTn>
                                        <p:tgtEl>
                                          <p:spTgt spid="4">
                                            <p:txEl>
                                              <p:pRg st="0" end="0"/>
                                            </p:txEl>
                                          </p:spTgt>
                                        </p:tgtEl>
                                        <p:attrNameLst>
                                          <p:attrName>style.visibility</p:attrName>
                                        </p:attrNameLst>
                                      </p:cBhvr>
                                      <p:to>
                                        <p:strVal val="visible"/>
                                      </p:to>
                                    </p:set>
                                    <p:animEffect transition="in" filter="fade">
                                      <p:cBhvr>
                                        <p:cTn id="79" dur="1000"/>
                                        <p:tgtEl>
                                          <p:spTgt spid="4">
                                            <p:txEl>
                                              <p:pRg st="0" end="0"/>
                                            </p:txEl>
                                          </p:spTgt>
                                        </p:tgtEl>
                                      </p:cBhvr>
                                    </p:animEffect>
                                    <p:anim calcmode="lin" valueType="num">
                                      <p:cBhvr>
                                        <p:cTn id="80"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81" dur="1000" fill="hold"/>
                                        <p:tgtEl>
                                          <p:spTgt spid="4">
                                            <p:txEl>
                                              <p:pRg st="0" end="0"/>
                                            </p:txEl>
                                          </p:spTgt>
                                        </p:tgtEl>
                                        <p:attrNameLst>
                                          <p:attrName>ppt_y</p:attrName>
                                        </p:attrNameLst>
                                      </p:cBhvr>
                                      <p:tavLst>
                                        <p:tav tm="0">
                                          <p:val>
                                            <p:strVal val="#ppt_y+.1"/>
                                          </p:val>
                                        </p:tav>
                                        <p:tav tm="100000">
                                          <p:val>
                                            <p:strVal val="#ppt_y"/>
                                          </p:val>
                                        </p:tav>
                                      </p:tavLst>
                                    </p:anim>
                                  </p:childTnLst>
                                </p:cTn>
                              </p:par>
                              <p:par>
                                <p:cTn id="82" presetID="42" presetClass="entr" presetSubtype="0" fill="hold" nodeType="withEffect">
                                  <p:stCondLst>
                                    <p:cond delay="0"/>
                                  </p:stCondLst>
                                  <p:childTnLst>
                                    <p:set>
                                      <p:cBhvr>
                                        <p:cTn id="83" dur="1" fill="hold">
                                          <p:stCondLst>
                                            <p:cond delay="0"/>
                                          </p:stCondLst>
                                        </p:cTn>
                                        <p:tgtEl>
                                          <p:spTgt spid="4">
                                            <p:txEl>
                                              <p:pRg st="1" end="1"/>
                                            </p:txEl>
                                          </p:spTgt>
                                        </p:tgtEl>
                                        <p:attrNameLst>
                                          <p:attrName>style.visibility</p:attrName>
                                        </p:attrNameLst>
                                      </p:cBhvr>
                                      <p:to>
                                        <p:strVal val="visible"/>
                                      </p:to>
                                    </p:set>
                                    <p:animEffect transition="in" filter="fade">
                                      <p:cBhvr>
                                        <p:cTn id="84" dur="1000"/>
                                        <p:tgtEl>
                                          <p:spTgt spid="4">
                                            <p:txEl>
                                              <p:pRg st="1" end="1"/>
                                            </p:txEl>
                                          </p:spTgt>
                                        </p:tgtEl>
                                      </p:cBhvr>
                                    </p:animEffect>
                                    <p:anim calcmode="lin" valueType="num">
                                      <p:cBhvr>
                                        <p:cTn id="8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86" dur="1000" fill="hold"/>
                                        <p:tgtEl>
                                          <p:spTgt spid="4">
                                            <p:txEl>
                                              <p:pRg st="1" end="1"/>
                                            </p:txEl>
                                          </p:spTgt>
                                        </p:tgtEl>
                                        <p:attrNameLst>
                                          <p:attrName>ppt_y</p:attrName>
                                        </p:attrNameLst>
                                      </p:cBhvr>
                                      <p:tavLst>
                                        <p:tav tm="0">
                                          <p:val>
                                            <p:strVal val="#ppt_y+.1"/>
                                          </p:val>
                                        </p:tav>
                                        <p:tav tm="100000">
                                          <p:val>
                                            <p:strVal val="#ppt_y"/>
                                          </p:val>
                                        </p:tav>
                                      </p:tavLst>
                                    </p:anim>
                                  </p:childTnLst>
                                </p:cTn>
                              </p:par>
                              <p:par>
                                <p:cTn id="87" presetID="42" presetClass="entr" presetSubtype="0" fill="hold" nodeType="withEffect">
                                  <p:stCondLst>
                                    <p:cond delay="0"/>
                                  </p:stCondLst>
                                  <p:childTnLst>
                                    <p:set>
                                      <p:cBhvr>
                                        <p:cTn id="88" dur="1" fill="hold">
                                          <p:stCondLst>
                                            <p:cond delay="0"/>
                                          </p:stCondLst>
                                        </p:cTn>
                                        <p:tgtEl>
                                          <p:spTgt spid="4">
                                            <p:txEl>
                                              <p:pRg st="2" end="2"/>
                                            </p:txEl>
                                          </p:spTgt>
                                        </p:tgtEl>
                                        <p:attrNameLst>
                                          <p:attrName>style.visibility</p:attrName>
                                        </p:attrNameLst>
                                      </p:cBhvr>
                                      <p:to>
                                        <p:strVal val="visible"/>
                                      </p:to>
                                    </p:set>
                                    <p:animEffect transition="in" filter="fade">
                                      <p:cBhvr>
                                        <p:cTn id="89" dur="1000"/>
                                        <p:tgtEl>
                                          <p:spTgt spid="4">
                                            <p:txEl>
                                              <p:pRg st="2" end="2"/>
                                            </p:txEl>
                                          </p:spTgt>
                                        </p:tgtEl>
                                      </p:cBhvr>
                                    </p:animEffect>
                                    <p:anim calcmode="lin" valueType="num">
                                      <p:cBhvr>
                                        <p:cTn id="90"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91"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92" fill="hold">
                      <p:stCondLst>
                        <p:cond delay="indefinite"/>
                      </p:stCondLst>
                      <p:childTnLst>
                        <p:par>
                          <p:cTn id="93" fill="hold">
                            <p:stCondLst>
                              <p:cond delay="0"/>
                            </p:stCondLst>
                            <p:childTnLst>
                              <p:par>
                                <p:cTn id="94" presetID="42" presetClass="entr" presetSubtype="0" fill="hold" nodeType="clickEffect">
                                  <p:stCondLst>
                                    <p:cond delay="0"/>
                                  </p:stCondLst>
                                  <p:childTnLst>
                                    <p:set>
                                      <p:cBhvr>
                                        <p:cTn id="95" dur="1" fill="hold">
                                          <p:stCondLst>
                                            <p:cond delay="0"/>
                                          </p:stCondLst>
                                        </p:cTn>
                                        <p:tgtEl>
                                          <p:spTgt spid="4">
                                            <p:txEl>
                                              <p:pRg st="4" end="4"/>
                                            </p:txEl>
                                          </p:spTgt>
                                        </p:tgtEl>
                                        <p:attrNameLst>
                                          <p:attrName>style.visibility</p:attrName>
                                        </p:attrNameLst>
                                      </p:cBhvr>
                                      <p:to>
                                        <p:strVal val="visible"/>
                                      </p:to>
                                    </p:set>
                                    <p:animEffect transition="in" filter="fade">
                                      <p:cBhvr>
                                        <p:cTn id="96" dur="1000"/>
                                        <p:tgtEl>
                                          <p:spTgt spid="4">
                                            <p:txEl>
                                              <p:pRg st="4" end="4"/>
                                            </p:txEl>
                                          </p:spTgt>
                                        </p:tgtEl>
                                      </p:cBhvr>
                                    </p:animEffect>
                                    <p:anim calcmode="lin" valueType="num">
                                      <p:cBhvr>
                                        <p:cTn id="97"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98" dur="1000" fill="hold"/>
                                        <p:tgtEl>
                                          <p:spTgt spid="4">
                                            <p:txEl>
                                              <p:pRg st="4" end="4"/>
                                            </p:txEl>
                                          </p:spTgt>
                                        </p:tgtEl>
                                        <p:attrNameLst>
                                          <p:attrName>ppt_y</p:attrName>
                                        </p:attrNameLst>
                                      </p:cBhvr>
                                      <p:tavLst>
                                        <p:tav tm="0">
                                          <p:val>
                                            <p:strVal val="#ppt_y+.1"/>
                                          </p:val>
                                        </p:tav>
                                        <p:tav tm="100000">
                                          <p:val>
                                            <p:strVal val="#ppt_y"/>
                                          </p:val>
                                        </p:tav>
                                      </p:tavLst>
                                    </p:anim>
                                  </p:childTnLst>
                                </p:cTn>
                              </p:par>
                              <p:par>
                                <p:cTn id="99" presetID="42" presetClass="entr" presetSubtype="0" fill="hold" nodeType="withEffect">
                                  <p:stCondLst>
                                    <p:cond delay="0"/>
                                  </p:stCondLst>
                                  <p:childTnLst>
                                    <p:set>
                                      <p:cBhvr>
                                        <p:cTn id="100" dur="1" fill="hold">
                                          <p:stCondLst>
                                            <p:cond delay="0"/>
                                          </p:stCondLst>
                                        </p:cTn>
                                        <p:tgtEl>
                                          <p:spTgt spid="4">
                                            <p:txEl>
                                              <p:pRg st="5" end="5"/>
                                            </p:txEl>
                                          </p:spTgt>
                                        </p:tgtEl>
                                        <p:attrNameLst>
                                          <p:attrName>style.visibility</p:attrName>
                                        </p:attrNameLst>
                                      </p:cBhvr>
                                      <p:to>
                                        <p:strVal val="visible"/>
                                      </p:to>
                                    </p:set>
                                    <p:animEffect transition="in" filter="fade">
                                      <p:cBhvr>
                                        <p:cTn id="101" dur="1000"/>
                                        <p:tgtEl>
                                          <p:spTgt spid="4">
                                            <p:txEl>
                                              <p:pRg st="5" end="5"/>
                                            </p:txEl>
                                          </p:spTgt>
                                        </p:tgtEl>
                                      </p:cBhvr>
                                    </p:animEffect>
                                    <p:anim calcmode="lin" valueType="num">
                                      <p:cBhvr>
                                        <p:cTn id="102"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103" dur="1000" fill="hold"/>
                                        <p:tgtEl>
                                          <p:spTgt spid="4">
                                            <p:txEl>
                                              <p:pRg st="5" end="5"/>
                                            </p:txEl>
                                          </p:spTgt>
                                        </p:tgtEl>
                                        <p:attrNameLst>
                                          <p:attrName>ppt_y</p:attrName>
                                        </p:attrNameLst>
                                      </p:cBhvr>
                                      <p:tavLst>
                                        <p:tav tm="0">
                                          <p:val>
                                            <p:strVal val="#ppt_y+.1"/>
                                          </p:val>
                                        </p:tav>
                                        <p:tav tm="100000">
                                          <p:val>
                                            <p:strVal val="#ppt_y"/>
                                          </p:val>
                                        </p:tav>
                                      </p:tavLst>
                                    </p:anim>
                                  </p:childTnLst>
                                </p:cTn>
                              </p:par>
                              <p:par>
                                <p:cTn id="104" presetID="42" presetClass="entr" presetSubtype="0" fill="hold" nodeType="withEffect">
                                  <p:stCondLst>
                                    <p:cond delay="0"/>
                                  </p:stCondLst>
                                  <p:childTnLst>
                                    <p:set>
                                      <p:cBhvr>
                                        <p:cTn id="105" dur="1" fill="hold">
                                          <p:stCondLst>
                                            <p:cond delay="0"/>
                                          </p:stCondLst>
                                        </p:cTn>
                                        <p:tgtEl>
                                          <p:spTgt spid="4">
                                            <p:txEl>
                                              <p:pRg st="6" end="6"/>
                                            </p:txEl>
                                          </p:spTgt>
                                        </p:tgtEl>
                                        <p:attrNameLst>
                                          <p:attrName>style.visibility</p:attrName>
                                        </p:attrNameLst>
                                      </p:cBhvr>
                                      <p:to>
                                        <p:strVal val="visible"/>
                                      </p:to>
                                    </p:set>
                                    <p:animEffect transition="in" filter="fade">
                                      <p:cBhvr>
                                        <p:cTn id="106" dur="1000"/>
                                        <p:tgtEl>
                                          <p:spTgt spid="4">
                                            <p:txEl>
                                              <p:pRg st="6" end="6"/>
                                            </p:txEl>
                                          </p:spTgt>
                                        </p:tgtEl>
                                      </p:cBhvr>
                                    </p:animEffect>
                                    <p:anim calcmode="lin" valueType="num">
                                      <p:cBhvr>
                                        <p:cTn id="107"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108" dur="1000" fill="hold"/>
                                        <p:tgtEl>
                                          <p:spTgt spid="4">
                                            <p:txEl>
                                              <p:pRg st="6" end="6"/>
                                            </p:txEl>
                                          </p:spTgt>
                                        </p:tgtEl>
                                        <p:attrNameLst>
                                          <p:attrName>ppt_y</p:attrName>
                                        </p:attrNameLst>
                                      </p:cBhvr>
                                      <p:tavLst>
                                        <p:tav tm="0">
                                          <p:val>
                                            <p:strVal val="#ppt_y+.1"/>
                                          </p:val>
                                        </p:tav>
                                        <p:tav tm="100000">
                                          <p:val>
                                            <p:strVal val="#ppt_y"/>
                                          </p:val>
                                        </p:tav>
                                      </p:tavLst>
                                    </p:anim>
                                  </p:childTnLst>
                                </p:cTn>
                              </p:par>
                              <p:par>
                                <p:cTn id="109" presetID="42" presetClass="entr" presetSubtype="0" fill="hold" nodeType="withEffect">
                                  <p:stCondLst>
                                    <p:cond delay="0"/>
                                  </p:stCondLst>
                                  <p:childTnLst>
                                    <p:set>
                                      <p:cBhvr>
                                        <p:cTn id="110" dur="1" fill="hold">
                                          <p:stCondLst>
                                            <p:cond delay="0"/>
                                          </p:stCondLst>
                                        </p:cTn>
                                        <p:tgtEl>
                                          <p:spTgt spid="4">
                                            <p:txEl>
                                              <p:pRg st="7" end="7"/>
                                            </p:txEl>
                                          </p:spTgt>
                                        </p:tgtEl>
                                        <p:attrNameLst>
                                          <p:attrName>style.visibility</p:attrName>
                                        </p:attrNameLst>
                                      </p:cBhvr>
                                      <p:to>
                                        <p:strVal val="visible"/>
                                      </p:to>
                                    </p:set>
                                    <p:animEffect transition="in" filter="fade">
                                      <p:cBhvr>
                                        <p:cTn id="111" dur="1000"/>
                                        <p:tgtEl>
                                          <p:spTgt spid="4">
                                            <p:txEl>
                                              <p:pRg st="7" end="7"/>
                                            </p:txEl>
                                          </p:spTgt>
                                        </p:tgtEl>
                                      </p:cBhvr>
                                    </p:animEffect>
                                    <p:anim calcmode="lin" valueType="num">
                                      <p:cBhvr>
                                        <p:cTn id="112"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113" dur="1000" fill="hold"/>
                                        <p:tgtEl>
                                          <p:spTgt spid="4">
                                            <p:txEl>
                                              <p:pRg st="7" end="7"/>
                                            </p:txEl>
                                          </p:spTgt>
                                        </p:tgtEl>
                                        <p:attrNameLst>
                                          <p:attrName>ppt_y</p:attrName>
                                        </p:attrNameLst>
                                      </p:cBhvr>
                                      <p:tavLst>
                                        <p:tav tm="0">
                                          <p:val>
                                            <p:strVal val="#ppt_y+.1"/>
                                          </p:val>
                                        </p:tav>
                                        <p:tav tm="100000">
                                          <p:val>
                                            <p:strVal val="#ppt_y"/>
                                          </p:val>
                                        </p:tav>
                                      </p:tavLst>
                                    </p:anim>
                                  </p:childTnLst>
                                </p:cTn>
                              </p:par>
                              <p:par>
                                <p:cTn id="114" presetID="42" presetClass="entr" presetSubtype="0" fill="hold" nodeType="withEffect">
                                  <p:stCondLst>
                                    <p:cond delay="0"/>
                                  </p:stCondLst>
                                  <p:childTnLst>
                                    <p:set>
                                      <p:cBhvr>
                                        <p:cTn id="115" dur="1" fill="hold">
                                          <p:stCondLst>
                                            <p:cond delay="0"/>
                                          </p:stCondLst>
                                        </p:cTn>
                                        <p:tgtEl>
                                          <p:spTgt spid="4">
                                            <p:txEl>
                                              <p:pRg st="8" end="8"/>
                                            </p:txEl>
                                          </p:spTgt>
                                        </p:tgtEl>
                                        <p:attrNameLst>
                                          <p:attrName>style.visibility</p:attrName>
                                        </p:attrNameLst>
                                      </p:cBhvr>
                                      <p:to>
                                        <p:strVal val="visible"/>
                                      </p:to>
                                    </p:set>
                                    <p:animEffect transition="in" filter="fade">
                                      <p:cBhvr>
                                        <p:cTn id="116" dur="1000"/>
                                        <p:tgtEl>
                                          <p:spTgt spid="4">
                                            <p:txEl>
                                              <p:pRg st="8" end="8"/>
                                            </p:txEl>
                                          </p:spTgt>
                                        </p:tgtEl>
                                      </p:cBhvr>
                                    </p:animEffect>
                                    <p:anim calcmode="lin" valueType="num">
                                      <p:cBhvr>
                                        <p:cTn id="117"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118" dur="1000" fill="hold"/>
                                        <p:tgtEl>
                                          <p:spTgt spid="4">
                                            <p:txEl>
                                              <p:pRg st="8" end="8"/>
                                            </p:txEl>
                                          </p:spTgt>
                                        </p:tgtEl>
                                        <p:attrNameLst>
                                          <p:attrName>ppt_y</p:attrName>
                                        </p:attrNameLst>
                                      </p:cBhvr>
                                      <p:tavLst>
                                        <p:tav tm="0">
                                          <p:val>
                                            <p:strVal val="#ppt_y+.1"/>
                                          </p:val>
                                        </p:tav>
                                        <p:tav tm="100000">
                                          <p:val>
                                            <p:strVal val="#ppt_y"/>
                                          </p:val>
                                        </p:tav>
                                      </p:tavLst>
                                    </p:anim>
                                  </p:childTnLst>
                                </p:cTn>
                              </p:par>
                              <p:par>
                                <p:cTn id="119" presetID="42" presetClass="entr" presetSubtype="0" fill="hold" nodeType="withEffect">
                                  <p:stCondLst>
                                    <p:cond delay="0"/>
                                  </p:stCondLst>
                                  <p:childTnLst>
                                    <p:set>
                                      <p:cBhvr>
                                        <p:cTn id="120" dur="1" fill="hold">
                                          <p:stCondLst>
                                            <p:cond delay="0"/>
                                          </p:stCondLst>
                                        </p:cTn>
                                        <p:tgtEl>
                                          <p:spTgt spid="4">
                                            <p:txEl>
                                              <p:pRg st="9" end="9"/>
                                            </p:txEl>
                                          </p:spTgt>
                                        </p:tgtEl>
                                        <p:attrNameLst>
                                          <p:attrName>style.visibility</p:attrName>
                                        </p:attrNameLst>
                                      </p:cBhvr>
                                      <p:to>
                                        <p:strVal val="visible"/>
                                      </p:to>
                                    </p:set>
                                    <p:animEffect transition="in" filter="fade">
                                      <p:cBhvr>
                                        <p:cTn id="121" dur="1000"/>
                                        <p:tgtEl>
                                          <p:spTgt spid="4">
                                            <p:txEl>
                                              <p:pRg st="9" end="9"/>
                                            </p:txEl>
                                          </p:spTgt>
                                        </p:tgtEl>
                                      </p:cBhvr>
                                    </p:animEffect>
                                    <p:anim calcmode="lin" valueType="num">
                                      <p:cBhvr>
                                        <p:cTn id="122"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123" dur="1000" fill="hold"/>
                                        <p:tgtEl>
                                          <p:spTgt spid="4">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7789" y="304800"/>
            <a:ext cx="8077200" cy="4674485"/>
          </a:xfrm>
          <a:prstGeom prst="rect">
            <a:avLst/>
          </a:prstGeom>
        </p:spPr>
        <p:txBody>
          <a:bodyPr wrap="square">
            <a:spAutoFit/>
          </a:bodyPr>
          <a:lstStyle/>
          <a:p>
            <a:pPr marL="342900" lvl="0" indent="-342900">
              <a:lnSpc>
                <a:spcPct val="115000"/>
              </a:lnSpc>
              <a:spcBef>
                <a:spcPts val="1200"/>
              </a:spcBef>
              <a:buSzPts val="1600"/>
              <a:buFont typeface="+mj-lt"/>
              <a:buAutoNum type="arabicPeriod"/>
              <a:tabLst>
                <a:tab pos="270510" algn="r"/>
              </a:tabLst>
            </a:pPr>
            <a:r>
              <a:rPr lang="en-US" sz="2800" b="1" u="sng" dirty="0">
                <a:latin typeface="Times New Roman" pitchFamily="18" charset="0"/>
                <a:ea typeface="Times New Roman"/>
                <a:cs typeface="Times New Roman" pitchFamily="18" charset="0"/>
              </a:rPr>
              <a:t>Conventional Molding Processes </a:t>
            </a:r>
            <a:endParaRPr lang="en-US" sz="2800" dirty="0">
              <a:latin typeface="Times New Roman" pitchFamily="18" charset="0"/>
              <a:ea typeface="Times New Roman"/>
              <a:cs typeface="Times New Roman" pitchFamily="18" charset="0"/>
            </a:endParaRPr>
          </a:p>
          <a:p>
            <a:pPr marL="90170" indent="-90170">
              <a:lnSpc>
                <a:spcPct val="115000"/>
              </a:lnSpc>
              <a:spcBef>
                <a:spcPts val="1200"/>
              </a:spcBef>
            </a:pPr>
            <a:r>
              <a:rPr lang="en-US" sz="2800" b="1" u="sng" dirty="0">
                <a:latin typeface="Times New Roman"/>
                <a:ea typeface="Times New Roman"/>
                <a:cs typeface="Arial"/>
              </a:rPr>
              <a:t>1-a. Green Sand Molding</a:t>
            </a:r>
            <a:endParaRPr lang="en-US" sz="2800" dirty="0">
              <a:ea typeface="Times New Roman"/>
              <a:cs typeface="Arial"/>
            </a:endParaRPr>
          </a:p>
          <a:p>
            <a:pPr algn="just">
              <a:lnSpc>
                <a:spcPct val="115000"/>
              </a:lnSpc>
              <a:spcAft>
                <a:spcPts val="1000"/>
              </a:spcAft>
            </a:pPr>
            <a:r>
              <a:rPr lang="en-US" sz="2800" dirty="0">
                <a:latin typeface="Times New Roman"/>
                <a:ea typeface="Times New Roman"/>
                <a:cs typeface="Arial"/>
              </a:rPr>
              <a:t>Green sand is the most diversified molding method used in metal casting operations. The process utilizes a mold made of compressed or compacted moist sand. The term "green" denotes the presence of moisture in the molding sand. The mold material consists of silica sand mixed with a suitable bonding agent (usually clay) and moisture.</a:t>
            </a:r>
            <a:endParaRPr lang="en-US" sz="2800" dirty="0">
              <a:ea typeface="Times New Roman"/>
              <a:cs typeface="Arial"/>
            </a:endParaRPr>
          </a:p>
        </p:txBody>
      </p:sp>
    </p:spTree>
    <p:extLst>
      <p:ext uri="{BB962C8B-B14F-4D97-AF65-F5344CB8AC3E}">
        <p14:creationId xmlns:p14="http://schemas.microsoft.com/office/powerpoint/2010/main" val="1471560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par>
                                <p:cTn id="8" presetID="21" presetClass="entr" presetSubtype="1"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wheel(1)">
                                      <p:cBhvr>
                                        <p:cTn id="10" dur="2000"/>
                                        <p:tgtEl>
                                          <p:spTgt spid="2">
                                            <p:txEl>
                                              <p:pRg st="1" end="1"/>
                                            </p:txEl>
                                          </p:spTgt>
                                        </p:tgtEl>
                                      </p:cBhvr>
                                    </p:animEffect>
                                  </p:childTnLst>
                                </p:cTn>
                              </p:par>
                              <p:par>
                                <p:cTn id="11" presetID="21" presetClass="entr" presetSubtype="1"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wheel(1)">
                                      <p:cBhvr>
                                        <p:cTn id="13"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81000"/>
            <a:ext cx="7924800" cy="4888005"/>
          </a:xfrm>
          <a:prstGeom prst="rect">
            <a:avLst/>
          </a:prstGeom>
        </p:spPr>
        <p:txBody>
          <a:bodyPr wrap="square">
            <a:spAutoFit/>
          </a:bodyPr>
          <a:lstStyle/>
          <a:p>
            <a:pPr>
              <a:lnSpc>
                <a:spcPct val="115000"/>
              </a:lnSpc>
              <a:spcAft>
                <a:spcPts val="1000"/>
              </a:spcAft>
            </a:pPr>
            <a:r>
              <a:rPr lang="en-US" sz="2800" b="1" dirty="0">
                <a:latin typeface="Times New Roman" pitchFamily="18" charset="0"/>
                <a:ea typeface="Times New Roman"/>
                <a:cs typeface="Times New Roman" pitchFamily="18" charset="0"/>
              </a:rPr>
              <a:t>Advantages</a:t>
            </a:r>
            <a:endParaRPr lang="en-US" sz="2800" dirty="0">
              <a:latin typeface="Times New Roman" pitchFamily="18" charset="0"/>
              <a:ea typeface="Times New Roman"/>
              <a:cs typeface="Times New Roman" pitchFamily="18" charset="0"/>
            </a:endParaRPr>
          </a:p>
          <a:p>
            <a:pPr marL="342900" lvl="0" indent="-342900">
              <a:lnSpc>
                <a:spcPct val="115000"/>
              </a:lnSpc>
              <a:spcAft>
                <a:spcPts val="1000"/>
              </a:spcAft>
              <a:buFont typeface="+mj-lt"/>
              <a:buAutoNum type="arabicPeriod"/>
              <a:tabLst>
                <a:tab pos="457200" algn="l"/>
              </a:tabLst>
            </a:pPr>
            <a:r>
              <a:rPr lang="en-US" sz="2400" dirty="0">
                <a:latin typeface="Times New Roman"/>
                <a:ea typeface="Times New Roman"/>
                <a:cs typeface="Arial"/>
              </a:rPr>
              <a:t>Most metals can be cast by this method. </a:t>
            </a:r>
            <a:endParaRPr lang="en-US" sz="2400" dirty="0">
              <a:ea typeface="Times New Roman"/>
              <a:cs typeface="Arial"/>
            </a:endParaRPr>
          </a:p>
          <a:p>
            <a:pPr marL="342900" lvl="0" indent="-342900">
              <a:lnSpc>
                <a:spcPct val="115000"/>
              </a:lnSpc>
              <a:spcAft>
                <a:spcPts val="1000"/>
              </a:spcAft>
              <a:buFont typeface="+mj-lt"/>
              <a:buAutoNum type="arabicPeriod"/>
              <a:tabLst>
                <a:tab pos="457200" algn="l"/>
              </a:tabLst>
            </a:pPr>
            <a:r>
              <a:rPr lang="en-US" sz="2400" dirty="0">
                <a:latin typeface="Times New Roman"/>
                <a:ea typeface="Times New Roman"/>
                <a:cs typeface="Arial"/>
              </a:rPr>
              <a:t>Pattern costs and material costs are relatively low. </a:t>
            </a:r>
          </a:p>
          <a:p>
            <a:pPr marL="342900" lvl="0" indent="-342900">
              <a:lnSpc>
                <a:spcPct val="115000"/>
              </a:lnSpc>
              <a:spcAft>
                <a:spcPts val="1000"/>
              </a:spcAft>
              <a:buFont typeface="+mj-lt"/>
              <a:buAutoNum type="arabicPeriod"/>
              <a:tabLst>
                <a:tab pos="457200" algn="l"/>
              </a:tabLst>
            </a:pPr>
            <a:r>
              <a:rPr lang="en-US" sz="2400" dirty="0">
                <a:latin typeface="Times New Roman"/>
                <a:ea typeface="Times New Roman"/>
                <a:cs typeface="Arial"/>
              </a:rPr>
              <a:t>No Limitation with respect to size of casting and type of metal or alloy used </a:t>
            </a:r>
          </a:p>
          <a:p>
            <a:pPr>
              <a:lnSpc>
                <a:spcPct val="115000"/>
              </a:lnSpc>
              <a:spcAft>
                <a:spcPts val="1000"/>
              </a:spcAft>
            </a:pPr>
            <a:r>
              <a:rPr lang="en-US" sz="2800" b="1" dirty="0">
                <a:latin typeface="Times New Roman" pitchFamily="18" charset="0"/>
                <a:ea typeface="Times New Roman"/>
                <a:cs typeface="Times New Roman" pitchFamily="18" charset="0"/>
              </a:rPr>
              <a:t>Disadvantages</a:t>
            </a:r>
            <a:r>
              <a:rPr lang="en-US" b="1" dirty="0">
                <a:latin typeface="Times New Roman"/>
                <a:ea typeface="Times New Roman"/>
                <a:cs typeface="Arial"/>
              </a:rPr>
              <a:t/>
            </a:r>
            <a:br>
              <a:rPr lang="en-US" b="1" dirty="0">
                <a:latin typeface="Times New Roman"/>
                <a:ea typeface="Times New Roman"/>
                <a:cs typeface="Arial"/>
              </a:rPr>
            </a:br>
            <a:r>
              <a:rPr lang="en-US" b="1" dirty="0">
                <a:latin typeface="Times New Roman"/>
                <a:ea typeface="Times New Roman"/>
                <a:cs typeface="Arial"/>
              </a:rPr>
              <a:t/>
            </a:r>
            <a:br>
              <a:rPr lang="en-US" b="1" dirty="0">
                <a:latin typeface="Times New Roman"/>
                <a:ea typeface="Times New Roman"/>
                <a:cs typeface="Arial"/>
              </a:rPr>
            </a:br>
            <a:r>
              <a:rPr lang="en-US" sz="2400" dirty="0">
                <a:latin typeface="Times New Roman"/>
                <a:ea typeface="Times New Roman"/>
                <a:cs typeface="Arial"/>
              </a:rPr>
              <a:t>Surface Finish of the castings obtained by this process is not good and machining is often required to achieve the finished product. </a:t>
            </a:r>
          </a:p>
        </p:txBody>
      </p:sp>
    </p:spTree>
    <p:extLst>
      <p:ext uri="{BB962C8B-B14F-4D97-AF65-F5344CB8AC3E}">
        <p14:creationId xmlns:p14="http://schemas.microsoft.com/office/powerpoint/2010/main" val="2073933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barn(inVertical)">
                                      <p:cBhvr>
                                        <p:cTn id="10" dur="2000"/>
                                        <p:tgtEl>
                                          <p:spTgt spid="2">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barn(inVertical)">
                                      <p:cBhvr>
                                        <p:cTn id="13" dur="4000"/>
                                        <p:tgtEl>
                                          <p:spTgt spid="2">
                                            <p:txEl>
                                              <p:pRg st="2" end="2"/>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barn(inVertical)">
                                      <p:cBhvr>
                                        <p:cTn id="16" dur="6000"/>
                                        <p:tgtEl>
                                          <p:spTgt spid="2">
                                            <p:txEl>
                                              <p:pRg st="3" end="3"/>
                                            </p:txEl>
                                          </p:spTgt>
                                        </p:tgtEl>
                                      </p:cBhvr>
                                    </p:animEffect>
                                  </p:childTnLst>
                                </p:cTn>
                              </p:par>
                              <p:par>
                                <p:cTn id="17" presetID="14" presetClass="entr" presetSubtype="10" fill="hold"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randombar(horizontal)">
                                      <p:cBhvr>
                                        <p:cTn id="19" dur="11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457200"/>
            <a:ext cx="4164986" cy="490199"/>
          </a:xfrm>
          <a:prstGeom prst="rect">
            <a:avLst/>
          </a:prstGeom>
        </p:spPr>
        <p:txBody>
          <a:bodyPr wrap="none">
            <a:spAutoFit/>
          </a:bodyPr>
          <a:lstStyle/>
          <a:p>
            <a:pPr>
              <a:lnSpc>
                <a:spcPct val="115000"/>
              </a:lnSpc>
              <a:spcAft>
                <a:spcPts val="1000"/>
              </a:spcAft>
            </a:pPr>
            <a:r>
              <a:rPr lang="en-US" sz="2400" b="1" dirty="0">
                <a:latin typeface="Times New Roman"/>
                <a:ea typeface="Times New Roman"/>
                <a:cs typeface="Arial"/>
              </a:rPr>
              <a:t>Sand Mold Making Procedure</a:t>
            </a:r>
            <a:endParaRPr lang="en-US" sz="2400" dirty="0">
              <a:ea typeface="Times New Roman"/>
              <a:cs typeface="Arial"/>
            </a:endParaRPr>
          </a:p>
        </p:txBody>
      </p:sp>
      <p:pic>
        <p:nvPicPr>
          <p:cNvPr id="3" name="صورة 4" descr="1.bmp"/>
          <p:cNvPicPr/>
          <p:nvPr/>
        </p:nvPicPr>
        <p:blipFill>
          <a:blip r:embed="rId2"/>
          <a:srcRect l="9283" t="20015" r="7595" b="26691"/>
          <a:stretch>
            <a:fillRect/>
          </a:stretch>
        </p:blipFill>
        <p:spPr>
          <a:xfrm>
            <a:off x="1994263" y="4386019"/>
            <a:ext cx="5181600" cy="2104708"/>
          </a:xfrm>
          <a:prstGeom prst="rect">
            <a:avLst/>
          </a:prstGeom>
        </p:spPr>
      </p:pic>
      <p:sp>
        <p:nvSpPr>
          <p:cNvPr id="4" name="Rectangle 3"/>
          <p:cNvSpPr/>
          <p:nvPr/>
        </p:nvSpPr>
        <p:spPr>
          <a:xfrm>
            <a:off x="914400" y="1219200"/>
            <a:ext cx="7467600" cy="400110"/>
          </a:xfrm>
          <a:prstGeom prst="rect">
            <a:avLst/>
          </a:prstGeom>
        </p:spPr>
        <p:txBody>
          <a:bodyPr wrap="square">
            <a:spAutoFit/>
          </a:bodyPr>
          <a:lstStyle/>
          <a:p>
            <a:r>
              <a:rPr lang="en-US" sz="2000" dirty="0">
                <a:latin typeface="Times New Roman"/>
                <a:ea typeface="Times New Roman"/>
              </a:rPr>
              <a:t>The procedure for making mold of a cast iron wheel</a:t>
            </a:r>
            <a:endParaRPr lang="en-US" sz="2000" dirty="0"/>
          </a:p>
        </p:txBody>
      </p:sp>
      <p:sp>
        <p:nvSpPr>
          <p:cNvPr id="5" name="Rectangle 4"/>
          <p:cNvSpPr/>
          <p:nvPr/>
        </p:nvSpPr>
        <p:spPr>
          <a:xfrm>
            <a:off x="609600" y="1757004"/>
            <a:ext cx="8153400" cy="2572307"/>
          </a:xfrm>
          <a:prstGeom prst="rect">
            <a:avLst/>
          </a:prstGeom>
        </p:spPr>
        <p:txBody>
          <a:bodyPr wrap="square">
            <a:spAutoFit/>
          </a:bodyPr>
          <a:lstStyle/>
          <a:p>
            <a:pPr marL="342900" lvl="0" indent="-342900" algn="just">
              <a:lnSpc>
                <a:spcPct val="115000"/>
              </a:lnSpc>
              <a:spcAft>
                <a:spcPts val="1000"/>
              </a:spcAft>
              <a:buSzPts val="1000"/>
              <a:buFont typeface="Symbol"/>
              <a:buChar char=""/>
              <a:tabLst>
                <a:tab pos="180340" algn="l"/>
              </a:tabLst>
            </a:pPr>
            <a:r>
              <a:rPr lang="en-US" sz="2000" dirty="0">
                <a:latin typeface="Times New Roman"/>
                <a:ea typeface="Times New Roman"/>
                <a:cs typeface="Arial"/>
              </a:rPr>
              <a:t>The first step in making mold is to place the pattern on the molding board.</a:t>
            </a:r>
            <a:endParaRPr lang="en-US" sz="2000" dirty="0">
              <a:ea typeface="Times New Roman"/>
              <a:cs typeface="Arial"/>
            </a:endParaRPr>
          </a:p>
          <a:p>
            <a:pPr marL="342900" lvl="0" indent="-342900" algn="just">
              <a:lnSpc>
                <a:spcPct val="115000"/>
              </a:lnSpc>
              <a:spcAft>
                <a:spcPts val="1000"/>
              </a:spcAft>
              <a:buSzPts val="1000"/>
              <a:buFont typeface="Symbol"/>
              <a:buChar char=""/>
              <a:tabLst>
                <a:tab pos="180340" algn="l"/>
              </a:tabLst>
            </a:pPr>
            <a:r>
              <a:rPr lang="en-US" sz="2000" dirty="0">
                <a:latin typeface="Times New Roman"/>
                <a:ea typeface="Times New Roman"/>
                <a:cs typeface="Arial"/>
              </a:rPr>
              <a:t>The drag is placed on the board</a:t>
            </a:r>
            <a:r>
              <a:rPr lang="en-US" dirty="0">
                <a:latin typeface="Times New Roman"/>
                <a:ea typeface="Times New Roman"/>
                <a:cs typeface="Arial"/>
              </a:rPr>
              <a:t> </a:t>
            </a:r>
            <a:endParaRPr lang="en-US" dirty="0" smtClean="0">
              <a:latin typeface="Times New Roman"/>
              <a:ea typeface="Times New Roman"/>
              <a:cs typeface="Arial"/>
            </a:endParaRPr>
          </a:p>
          <a:p>
            <a:pPr marL="342900" lvl="0" indent="-342900" algn="just">
              <a:lnSpc>
                <a:spcPct val="115000"/>
              </a:lnSpc>
              <a:spcAft>
                <a:spcPts val="1000"/>
              </a:spcAft>
              <a:buSzPts val="1000"/>
              <a:buFont typeface="Symbol"/>
              <a:buChar char=""/>
              <a:tabLst>
                <a:tab pos="180340" algn="l"/>
              </a:tabLst>
            </a:pPr>
            <a:r>
              <a:rPr lang="en-US" sz="2000" dirty="0" smtClean="0">
                <a:latin typeface="Times New Roman"/>
                <a:ea typeface="Times New Roman"/>
                <a:cs typeface="Arial"/>
              </a:rPr>
              <a:t>Dry </a:t>
            </a:r>
            <a:r>
              <a:rPr lang="en-US" sz="2000" dirty="0">
                <a:latin typeface="Times New Roman"/>
                <a:ea typeface="Times New Roman"/>
                <a:cs typeface="Arial"/>
              </a:rPr>
              <a:t>facing sand is sprinkled over the board and pattern to provide a non sticky layer. </a:t>
            </a:r>
          </a:p>
          <a:p>
            <a:pPr marL="342900" lvl="0" indent="-342900" algn="just">
              <a:lnSpc>
                <a:spcPct val="115000"/>
              </a:lnSpc>
              <a:spcAft>
                <a:spcPts val="1000"/>
              </a:spcAft>
              <a:buSzPts val="1000"/>
              <a:buFont typeface="Symbol"/>
              <a:buChar char=""/>
              <a:tabLst>
                <a:tab pos="180340" algn="l"/>
              </a:tabLst>
            </a:pPr>
            <a:r>
              <a:rPr lang="en-US" sz="2000" dirty="0">
                <a:latin typeface="Times New Roman"/>
                <a:ea typeface="Times New Roman"/>
                <a:cs typeface="Arial"/>
              </a:rPr>
              <a:t>Molding sand is then riddled in to cover the pattern with the fingers; then the drag is completely filled. </a:t>
            </a:r>
          </a:p>
        </p:txBody>
      </p:sp>
    </p:spTree>
    <p:extLst>
      <p:ext uri="{BB962C8B-B14F-4D97-AF65-F5344CB8AC3E}">
        <p14:creationId xmlns:p14="http://schemas.microsoft.com/office/powerpoint/2010/main" val="4172006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2)">
                                      <p:cBhvr>
                                        <p:cTn id="7" dur="2000"/>
                                        <p:tgtEl>
                                          <p:spTgt spid="2"/>
                                        </p:tgtEl>
                                      </p:cBhvr>
                                    </p:animEffect>
                                  </p:childTnLst>
                                </p:cTn>
                              </p:par>
                              <p:par>
                                <p:cTn id="8" presetID="42" presetClass="entr" presetSubtype="0"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1500"/>
                                        <p:tgtEl>
                                          <p:spTgt spid="4">
                                            <p:txEl>
                                              <p:pRg st="0" end="0"/>
                                            </p:txEl>
                                          </p:spTgt>
                                        </p:tgtEl>
                                      </p:cBhvr>
                                    </p:animEffect>
                                    <p:anim calcmode="lin" valueType="num">
                                      <p:cBhvr>
                                        <p:cTn id="11" dur="15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2" dur="1500" fill="hold"/>
                                        <p:tgtEl>
                                          <p:spTgt spid="4">
                                            <p:txEl>
                                              <p:pRg st="0" end="0"/>
                                            </p:txEl>
                                          </p:spTgt>
                                        </p:tgtEl>
                                        <p:attrNameLst>
                                          <p:attrName>ppt_y</p:attrName>
                                        </p:attrNameLst>
                                      </p:cBhvr>
                                      <p:tavLst>
                                        <p:tav tm="0">
                                          <p:val>
                                            <p:strVal val="#ppt_y+.1"/>
                                          </p:val>
                                        </p:tav>
                                        <p:tav tm="100000">
                                          <p:val>
                                            <p:strVal val="#ppt_y"/>
                                          </p:val>
                                        </p:tav>
                                      </p:tavLst>
                                    </p:anim>
                                  </p:childTnLst>
                                </p:cTn>
                              </p:par>
                              <p:par>
                                <p:cTn id="13" presetID="21" presetClass="entr" presetSubtype="1" fill="hold"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heel(1)">
                                      <p:cBhvr>
                                        <p:cTn id="15" dur="2000"/>
                                        <p:tgtEl>
                                          <p:spTgt spid="3"/>
                                        </p:tgtEl>
                                      </p:cBhvr>
                                    </p:animEffect>
                                  </p:childTnLst>
                                </p:cTn>
                              </p:par>
                              <p:par>
                                <p:cTn id="16" presetID="21" presetClass="entr" presetSubtype="2" fill="hold" nodeType="withEffect">
                                  <p:stCondLst>
                                    <p:cond delay="0"/>
                                  </p:stCondLst>
                                  <p:childTnLst>
                                    <p:set>
                                      <p:cBhvr>
                                        <p:cTn id="17" dur="1" fill="hold">
                                          <p:stCondLst>
                                            <p:cond delay="0"/>
                                          </p:stCondLst>
                                        </p:cTn>
                                        <p:tgtEl>
                                          <p:spTgt spid="5">
                                            <p:txEl>
                                              <p:pRg st="0" end="0"/>
                                            </p:txEl>
                                          </p:spTgt>
                                        </p:tgtEl>
                                        <p:attrNameLst>
                                          <p:attrName>style.visibility</p:attrName>
                                        </p:attrNameLst>
                                      </p:cBhvr>
                                      <p:to>
                                        <p:strVal val="visible"/>
                                      </p:to>
                                    </p:set>
                                    <p:animEffect transition="in" filter="wheel(2)">
                                      <p:cBhvr>
                                        <p:cTn id="18" dur="4000"/>
                                        <p:tgtEl>
                                          <p:spTgt spid="5">
                                            <p:txEl>
                                              <p:pRg st="0" end="0"/>
                                            </p:txEl>
                                          </p:spTgt>
                                        </p:tgtEl>
                                      </p:cBhvr>
                                    </p:animEffect>
                                  </p:childTnLst>
                                </p:cTn>
                              </p:par>
                              <p:par>
                                <p:cTn id="19" presetID="21" presetClass="entr" presetSubtype="1" fill="hold" nodeType="with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animEffect transition="in" filter="wheel(1)">
                                      <p:cBhvr>
                                        <p:cTn id="21" dur="6000"/>
                                        <p:tgtEl>
                                          <p:spTgt spid="5">
                                            <p:txEl>
                                              <p:pRg st="1" end="1"/>
                                            </p:txEl>
                                          </p:spTgt>
                                        </p:tgtEl>
                                      </p:cBhvr>
                                    </p:animEffect>
                                  </p:childTnLst>
                                </p:cTn>
                              </p:par>
                              <p:par>
                                <p:cTn id="22" presetID="21" presetClass="entr" presetSubtype="1" fill="hold" nodeType="withEffect">
                                  <p:stCondLst>
                                    <p:cond delay="0"/>
                                  </p:stCondLst>
                                  <p:childTnLst>
                                    <p:set>
                                      <p:cBhvr>
                                        <p:cTn id="23" dur="1" fill="hold">
                                          <p:stCondLst>
                                            <p:cond delay="0"/>
                                          </p:stCondLst>
                                        </p:cTn>
                                        <p:tgtEl>
                                          <p:spTgt spid="5">
                                            <p:txEl>
                                              <p:pRg st="2" end="2"/>
                                            </p:txEl>
                                          </p:spTgt>
                                        </p:tgtEl>
                                        <p:attrNameLst>
                                          <p:attrName>style.visibility</p:attrName>
                                        </p:attrNameLst>
                                      </p:cBhvr>
                                      <p:to>
                                        <p:strVal val="visible"/>
                                      </p:to>
                                    </p:set>
                                    <p:animEffect transition="in" filter="wheel(1)">
                                      <p:cBhvr>
                                        <p:cTn id="24" dur="8000"/>
                                        <p:tgtEl>
                                          <p:spTgt spid="5">
                                            <p:txEl>
                                              <p:pRg st="2" end="2"/>
                                            </p:txEl>
                                          </p:spTgt>
                                        </p:tgtEl>
                                      </p:cBhvr>
                                    </p:animEffect>
                                  </p:childTnLst>
                                </p:cTn>
                              </p:par>
                              <p:par>
                                <p:cTn id="25" presetID="21" presetClass="entr" presetSubtype="1" fill="hold" nodeType="with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wheel(1)">
                                      <p:cBhvr>
                                        <p:cTn id="27" dur="100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18211" y="4496163"/>
            <a:ext cx="5181600" cy="2109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152400" y="381000"/>
            <a:ext cx="8458200" cy="3634136"/>
          </a:xfrm>
          <a:prstGeom prst="rect">
            <a:avLst/>
          </a:prstGeom>
        </p:spPr>
        <p:txBody>
          <a:bodyPr wrap="square">
            <a:spAutoFit/>
          </a:bodyPr>
          <a:lstStyle/>
          <a:p>
            <a:pPr marL="342900" lvl="0" indent="-342900" algn="just">
              <a:lnSpc>
                <a:spcPct val="115000"/>
              </a:lnSpc>
              <a:spcAft>
                <a:spcPts val="1000"/>
              </a:spcAft>
              <a:buSzPts val="1000"/>
              <a:buFont typeface="Symbol"/>
              <a:buChar char=""/>
              <a:tabLst>
                <a:tab pos="180340" algn="l"/>
              </a:tabLst>
            </a:pPr>
            <a:r>
              <a:rPr lang="en-US" sz="2000" dirty="0">
                <a:latin typeface="Times New Roman" pitchFamily="18" charset="0"/>
                <a:ea typeface="Times New Roman"/>
                <a:cs typeface="Times New Roman" pitchFamily="18" charset="0"/>
              </a:rPr>
              <a:t>The sand is then firmly packed in the drag by means of hand rammers. The ramming must be proper i.e. it must  neither be too hard or soft. </a:t>
            </a:r>
          </a:p>
          <a:p>
            <a:pPr marL="342900" lvl="0" indent="-342900" algn="just">
              <a:lnSpc>
                <a:spcPct val="115000"/>
              </a:lnSpc>
              <a:spcAft>
                <a:spcPts val="1000"/>
              </a:spcAft>
              <a:buSzPts val="1000"/>
              <a:buFont typeface="Symbol"/>
              <a:buChar char=""/>
              <a:tabLst>
                <a:tab pos="180340" algn="l"/>
              </a:tabLst>
            </a:pPr>
            <a:r>
              <a:rPr lang="en-US" sz="2000" dirty="0">
                <a:latin typeface="Times New Roman" pitchFamily="18" charset="0"/>
                <a:ea typeface="Times New Roman"/>
                <a:cs typeface="Times New Roman" pitchFamily="18" charset="0"/>
              </a:rPr>
              <a:t>After the ramming is over, the excess sand is leveled off with a straight bar known as a strike rod.</a:t>
            </a:r>
          </a:p>
          <a:p>
            <a:pPr marL="342900" lvl="0" indent="-342900" algn="just">
              <a:lnSpc>
                <a:spcPct val="115000"/>
              </a:lnSpc>
              <a:spcAft>
                <a:spcPts val="1000"/>
              </a:spcAft>
              <a:buSzPts val="1000"/>
              <a:buFont typeface="Symbol"/>
              <a:buChar char=""/>
              <a:tabLst>
                <a:tab pos="180340" algn="l"/>
              </a:tabLst>
            </a:pPr>
            <a:r>
              <a:rPr lang="en-US" sz="2000" dirty="0">
                <a:latin typeface="Times New Roman" pitchFamily="18" charset="0"/>
                <a:ea typeface="Times New Roman"/>
                <a:cs typeface="Times New Roman" pitchFamily="18" charset="0"/>
              </a:rPr>
              <a:t>With the help of vent rod, vent holes are made in the drag to the full depth of the flask as well as to the pattern to facilitate the removal of gases during pouring and solidification.</a:t>
            </a:r>
          </a:p>
          <a:p>
            <a:pPr marL="342900" lvl="0" indent="-342900" algn="just">
              <a:lnSpc>
                <a:spcPct val="115000"/>
              </a:lnSpc>
              <a:spcAft>
                <a:spcPts val="1000"/>
              </a:spcAft>
              <a:buSzPts val="1000"/>
              <a:buFont typeface="Symbol"/>
              <a:buChar char=""/>
              <a:tabLst>
                <a:tab pos="180340" algn="l"/>
              </a:tabLst>
            </a:pPr>
            <a:r>
              <a:rPr lang="en-US" sz="2000" dirty="0">
                <a:latin typeface="Times New Roman" pitchFamily="18" charset="0"/>
                <a:ea typeface="Times New Roman"/>
                <a:cs typeface="Times New Roman" pitchFamily="18" charset="0"/>
              </a:rPr>
              <a:t>The finished drag flask is now rolled over to the bottom board exposing the pattern. </a:t>
            </a:r>
          </a:p>
        </p:txBody>
      </p:sp>
    </p:spTree>
    <p:extLst>
      <p:ext uri="{BB962C8B-B14F-4D97-AF65-F5344CB8AC3E}">
        <p14:creationId xmlns:p14="http://schemas.microsoft.com/office/powerpoint/2010/main" val="244581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wheel(1)">
                                      <p:cBhvr>
                                        <p:cTn id="7" dur="2000"/>
                                        <p:tgtEl>
                                          <p:spTgt spid="2050"/>
                                        </p:tgtEl>
                                      </p:cBhvr>
                                    </p:animEffect>
                                  </p:childTnLst>
                                </p:cTn>
                              </p:par>
                              <p:par>
                                <p:cTn id="8" presetID="31" presetClass="entr" presetSubtype="0"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 calcmode="lin" valueType="num">
                                      <p:cBhvr>
                                        <p:cTn id="10" dur="2250" fill="hold"/>
                                        <p:tgtEl>
                                          <p:spTgt spid="2">
                                            <p:txEl>
                                              <p:pRg st="0" end="0"/>
                                            </p:txEl>
                                          </p:spTgt>
                                        </p:tgtEl>
                                        <p:attrNameLst>
                                          <p:attrName>ppt_w</p:attrName>
                                        </p:attrNameLst>
                                      </p:cBhvr>
                                      <p:tavLst>
                                        <p:tav tm="0">
                                          <p:val>
                                            <p:fltVal val="0"/>
                                          </p:val>
                                        </p:tav>
                                        <p:tav tm="100000">
                                          <p:val>
                                            <p:strVal val="#ppt_w"/>
                                          </p:val>
                                        </p:tav>
                                      </p:tavLst>
                                    </p:anim>
                                    <p:anim calcmode="lin" valueType="num">
                                      <p:cBhvr>
                                        <p:cTn id="11" dur="2250" fill="hold"/>
                                        <p:tgtEl>
                                          <p:spTgt spid="2">
                                            <p:txEl>
                                              <p:pRg st="0" end="0"/>
                                            </p:txEl>
                                          </p:spTgt>
                                        </p:tgtEl>
                                        <p:attrNameLst>
                                          <p:attrName>ppt_h</p:attrName>
                                        </p:attrNameLst>
                                      </p:cBhvr>
                                      <p:tavLst>
                                        <p:tav tm="0">
                                          <p:val>
                                            <p:fltVal val="0"/>
                                          </p:val>
                                        </p:tav>
                                        <p:tav tm="100000">
                                          <p:val>
                                            <p:strVal val="#ppt_h"/>
                                          </p:val>
                                        </p:tav>
                                      </p:tavLst>
                                    </p:anim>
                                    <p:anim calcmode="lin" valueType="num">
                                      <p:cBhvr>
                                        <p:cTn id="12" dur="225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3" dur="2250"/>
                                        <p:tgtEl>
                                          <p:spTgt spid="2">
                                            <p:txEl>
                                              <p:pRg st="0" end="0"/>
                                            </p:txEl>
                                          </p:spTgt>
                                        </p:tgtEl>
                                      </p:cBhvr>
                                    </p:animEffect>
                                  </p:childTnLst>
                                </p:cTn>
                              </p:par>
                              <p:par>
                                <p:cTn id="14" presetID="42" presetClass="entr" presetSubtype="0" fill="hold" nodeType="withEffect">
                                  <p:stCondLst>
                                    <p:cond delay="0"/>
                                  </p:stCondLst>
                                  <p:childTnLst>
                                    <p:set>
                                      <p:cBhvr>
                                        <p:cTn id="15" dur="1" fill="hold">
                                          <p:stCondLst>
                                            <p:cond delay="0"/>
                                          </p:stCondLst>
                                        </p:cTn>
                                        <p:tgtEl>
                                          <p:spTgt spid="2">
                                            <p:txEl>
                                              <p:pRg st="1" end="1"/>
                                            </p:txEl>
                                          </p:spTgt>
                                        </p:tgtEl>
                                        <p:attrNameLst>
                                          <p:attrName>style.visibility</p:attrName>
                                        </p:attrNameLst>
                                      </p:cBhvr>
                                      <p:to>
                                        <p:strVal val="visible"/>
                                      </p:to>
                                    </p:set>
                                    <p:animEffect transition="in" filter="fade">
                                      <p:cBhvr>
                                        <p:cTn id="16" dur="3000"/>
                                        <p:tgtEl>
                                          <p:spTgt spid="2">
                                            <p:txEl>
                                              <p:pRg st="1" end="1"/>
                                            </p:txEl>
                                          </p:spTgt>
                                        </p:tgtEl>
                                      </p:cBhvr>
                                    </p:animEffect>
                                    <p:anim calcmode="lin" valueType="num">
                                      <p:cBhvr>
                                        <p:cTn id="17" dur="3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8" dur="3000" fill="hold"/>
                                        <p:tgtEl>
                                          <p:spTgt spid="2">
                                            <p:txEl>
                                              <p:pRg st="1" end="1"/>
                                            </p:txEl>
                                          </p:spTgt>
                                        </p:tgtEl>
                                        <p:attrNameLst>
                                          <p:attrName>ppt_y</p:attrName>
                                        </p:attrNameLst>
                                      </p:cBhvr>
                                      <p:tavLst>
                                        <p:tav tm="0">
                                          <p:val>
                                            <p:strVal val="#ppt_y+.1"/>
                                          </p:val>
                                        </p:tav>
                                        <p:tav tm="100000">
                                          <p:val>
                                            <p:strVal val="#ppt_y"/>
                                          </p:val>
                                        </p:tav>
                                      </p:tavLst>
                                    </p:anim>
                                  </p:childTnLst>
                                </p:cTn>
                              </p:par>
                              <p:par>
                                <p:cTn id="19" presetID="42" presetClass="entr" presetSubtype="0" fill="hold" nodeType="with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4000"/>
                                        <p:tgtEl>
                                          <p:spTgt spid="2">
                                            <p:txEl>
                                              <p:pRg st="2" end="2"/>
                                            </p:txEl>
                                          </p:spTgt>
                                        </p:tgtEl>
                                      </p:cBhvr>
                                    </p:animEffect>
                                    <p:anim calcmode="lin" valueType="num">
                                      <p:cBhvr>
                                        <p:cTn id="22" dur="4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4000" fill="hold"/>
                                        <p:tgtEl>
                                          <p:spTgt spid="2">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2">
                                            <p:txEl>
                                              <p:pRg st="3" end="3"/>
                                            </p:txEl>
                                          </p:spTgt>
                                        </p:tgtEl>
                                        <p:attrNameLst>
                                          <p:attrName>style.visibility</p:attrName>
                                        </p:attrNameLst>
                                      </p:cBhvr>
                                      <p:to>
                                        <p:strVal val="visible"/>
                                      </p:to>
                                    </p:set>
                                    <p:animEffect transition="in" filter="fade">
                                      <p:cBhvr>
                                        <p:cTn id="26" dur="4000"/>
                                        <p:tgtEl>
                                          <p:spTgt spid="2">
                                            <p:txEl>
                                              <p:pRg st="3" end="3"/>
                                            </p:txEl>
                                          </p:spTgt>
                                        </p:tgtEl>
                                      </p:cBhvr>
                                    </p:animEffect>
                                    <p:anim calcmode="lin" valueType="num">
                                      <p:cBhvr>
                                        <p:cTn id="27" dur="4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8" dur="4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04800"/>
            <a:ext cx="8686800" cy="3308598"/>
          </a:xfrm>
          <a:prstGeom prst="rect">
            <a:avLst/>
          </a:prstGeom>
        </p:spPr>
        <p:txBody>
          <a:bodyPr wrap="square">
            <a:spAutoFit/>
          </a:bodyPr>
          <a:lstStyle/>
          <a:p>
            <a:pPr marL="342900" lvl="0" indent="-342900" algn="just">
              <a:lnSpc>
                <a:spcPct val="115000"/>
              </a:lnSpc>
              <a:spcAft>
                <a:spcPts val="1000"/>
              </a:spcAft>
              <a:buSzPts val="1000"/>
              <a:buFont typeface="Symbol"/>
              <a:buChar char=""/>
              <a:tabLst>
                <a:tab pos="180340" algn="l"/>
              </a:tabLst>
            </a:pPr>
            <a:r>
              <a:rPr lang="en-US" sz="2000" dirty="0">
                <a:latin typeface="Times New Roman" pitchFamily="18" charset="0"/>
                <a:ea typeface="Times New Roman"/>
                <a:cs typeface="Times New Roman" pitchFamily="18" charset="0"/>
              </a:rPr>
              <a:t>Cope half of the pattern is then placed over the drag pattern with the help of locating pins. The cope flask on the drag is located aligning again with the help of pins   </a:t>
            </a:r>
          </a:p>
          <a:p>
            <a:pPr marL="342900" lvl="0" indent="-342900" algn="just">
              <a:lnSpc>
                <a:spcPct val="115000"/>
              </a:lnSpc>
              <a:spcAft>
                <a:spcPts val="1000"/>
              </a:spcAft>
              <a:buSzPts val="1000"/>
              <a:buFont typeface="Symbol"/>
              <a:buChar char=""/>
              <a:tabLst>
                <a:tab pos="180340" algn="l"/>
              </a:tabLst>
            </a:pPr>
            <a:r>
              <a:rPr lang="en-US" sz="2000" dirty="0">
                <a:latin typeface="Times New Roman" pitchFamily="18" charset="0"/>
                <a:ea typeface="Times New Roman"/>
                <a:cs typeface="Times New Roman" pitchFamily="18" charset="0"/>
              </a:rPr>
              <a:t>The dry parting sand is sprinkled all over the drag and on the pattern. </a:t>
            </a:r>
          </a:p>
          <a:p>
            <a:pPr marL="342900" lvl="0" indent="-342900" algn="just">
              <a:lnSpc>
                <a:spcPct val="115000"/>
              </a:lnSpc>
              <a:spcAft>
                <a:spcPts val="1000"/>
              </a:spcAft>
              <a:buSzPts val="1000"/>
              <a:buFont typeface="Symbol"/>
              <a:buChar char=""/>
              <a:tabLst>
                <a:tab pos="180340" algn="l"/>
              </a:tabLst>
            </a:pPr>
            <a:r>
              <a:rPr lang="en-US" sz="2000" dirty="0">
                <a:latin typeface="Times New Roman" pitchFamily="18" charset="0"/>
                <a:ea typeface="Times New Roman"/>
                <a:cs typeface="Times New Roman" pitchFamily="18" charset="0"/>
              </a:rPr>
              <a:t>A </a:t>
            </a:r>
            <a:r>
              <a:rPr lang="en-US" sz="2000" dirty="0" err="1">
                <a:latin typeface="Times New Roman" pitchFamily="18" charset="0"/>
                <a:ea typeface="Times New Roman"/>
                <a:cs typeface="Times New Roman" pitchFamily="18" charset="0"/>
              </a:rPr>
              <a:t>sprue</a:t>
            </a:r>
            <a:r>
              <a:rPr lang="en-US" sz="2000" dirty="0">
                <a:latin typeface="Times New Roman" pitchFamily="18" charset="0"/>
                <a:ea typeface="Times New Roman"/>
                <a:cs typeface="Times New Roman" pitchFamily="18" charset="0"/>
              </a:rPr>
              <a:t> pin for making the </a:t>
            </a:r>
            <a:r>
              <a:rPr lang="en-US" sz="2000" dirty="0" err="1">
                <a:latin typeface="Times New Roman" pitchFamily="18" charset="0"/>
                <a:ea typeface="Times New Roman"/>
                <a:cs typeface="Times New Roman" pitchFamily="18" charset="0"/>
              </a:rPr>
              <a:t>sprue</a:t>
            </a:r>
            <a:r>
              <a:rPr lang="en-US" sz="2000" dirty="0">
                <a:latin typeface="Times New Roman" pitchFamily="18" charset="0"/>
                <a:ea typeface="Times New Roman"/>
                <a:cs typeface="Times New Roman" pitchFamily="18" charset="0"/>
              </a:rPr>
              <a:t> passage is located at a small distance from the pattern. Also, riser pin, if required, is placed at an appropriate place. </a:t>
            </a:r>
          </a:p>
          <a:p>
            <a:pPr marL="342900" lvl="0" indent="-342900" algn="just">
              <a:lnSpc>
                <a:spcPct val="115000"/>
              </a:lnSpc>
              <a:spcAft>
                <a:spcPts val="1000"/>
              </a:spcAft>
              <a:buSzPts val="1000"/>
              <a:buFont typeface="Symbol"/>
              <a:buChar char=""/>
              <a:tabLst>
                <a:tab pos="180340" algn="l"/>
              </a:tabLst>
            </a:pPr>
            <a:r>
              <a:rPr lang="en-US" sz="2000" dirty="0">
                <a:latin typeface="Times New Roman" pitchFamily="18" charset="0"/>
                <a:ea typeface="Times New Roman"/>
                <a:cs typeface="Times New Roman" pitchFamily="18" charset="0"/>
              </a:rPr>
              <a:t>The operation of filling, ramming and venting of the cope proceed in the same manner as performed in the drag. </a:t>
            </a:r>
          </a:p>
        </p:txBody>
      </p:sp>
      <p:pic>
        <p:nvPicPr>
          <p:cNvPr id="3" name="صورة 5" descr="11.bmp"/>
          <p:cNvPicPr/>
          <p:nvPr/>
        </p:nvPicPr>
        <p:blipFill>
          <a:blip r:embed="rId2"/>
          <a:srcRect b="11848"/>
          <a:stretch>
            <a:fillRect/>
          </a:stretch>
        </p:blipFill>
        <p:spPr>
          <a:xfrm>
            <a:off x="1828800" y="3581400"/>
            <a:ext cx="5257800" cy="2895600"/>
          </a:xfrm>
          <a:prstGeom prst="rect">
            <a:avLst/>
          </a:prstGeom>
        </p:spPr>
      </p:pic>
    </p:spTree>
    <p:extLst>
      <p:ext uri="{BB962C8B-B14F-4D97-AF65-F5344CB8AC3E}">
        <p14:creationId xmlns:p14="http://schemas.microsoft.com/office/powerpoint/2010/main" val="3319884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2"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2)">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1000"/>
                                        <p:tgtEl>
                                          <p:spTgt spid="2">
                                            <p:txEl>
                                              <p:pRg st="0" end="0"/>
                                            </p:txEl>
                                          </p:spTgt>
                                        </p:tgtEl>
                                      </p:cBhvr>
                                    </p:animEffect>
                                    <p:anim calcmode="lin" valueType="num">
                                      <p:cBhvr>
                                        <p:cTn id="13"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Effect transition="in" filter="fade">
                                      <p:cBhvr>
                                        <p:cTn id="19" dur="1000"/>
                                        <p:tgtEl>
                                          <p:spTgt spid="2">
                                            <p:txEl>
                                              <p:pRg st="1" end="1"/>
                                            </p:txEl>
                                          </p:spTgt>
                                        </p:tgtEl>
                                      </p:cBhvr>
                                    </p:animEffect>
                                    <p:anim calcmode="lin" valueType="num">
                                      <p:cBhvr>
                                        <p:cTn id="20"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2">
                                            <p:txEl>
                                              <p:pRg st="2" end="2"/>
                                            </p:txEl>
                                          </p:spTgt>
                                        </p:tgtEl>
                                        <p:attrNameLst>
                                          <p:attrName>style.visibility</p:attrName>
                                        </p:attrNameLst>
                                      </p:cBhvr>
                                      <p:to>
                                        <p:strVal val="visible"/>
                                      </p:to>
                                    </p:set>
                                    <p:animEffect transition="in" filter="fade">
                                      <p:cBhvr>
                                        <p:cTn id="26" dur="1000"/>
                                        <p:tgtEl>
                                          <p:spTgt spid="2">
                                            <p:txEl>
                                              <p:pRg st="2" end="2"/>
                                            </p:txEl>
                                          </p:spTgt>
                                        </p:tgtEl>
                                      </p:cBhvr>
                                    </p:animEffect>
                                    <p:anim calcmode="lin" valueType="num">
                                      <p:cBhvr>
                                        <p:cTn id="27"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2">
                                            <p:txEl>
                                              <p:pRg st="3" end="3"/>
                                            </p:txEl>
                                          </p:spTgt>
                                        </p:tgtEl>
                                        <p:attrNameLst>
                                          <p:attrName>style.visibility</p:attrName>
                                        </p:attrNameLst>
                                      </p:cBhvr>
                                      <p:to>
                                        <p:strVal val="visible"/>
                                      </p:to>
                                    </p:set>
                                    <p:animEffect transition="in" filter="fade">
                                      <p:cBhvr>
                                        <p:cTn id="33" dur="1000"/>
                                        <p:tgtEl>
                                          <p:spTgt spid="2">
                                            <p:txEl>
                                              <p:pRg st="3" end="3"/>
                                            </p:txEl>
                                          </p:spTgt>
                                        </p:tgtEl>
                                      </p:cBhvr>
                                    </p:animEffect>
                                    <p:anim calcmode="lin" valueType="num">
                                      <p:cBhvr>
                                        <p:cTn id="34"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533400"/>
            <a:ext cx="8610600" cy="2218556"/>
          </a:xfrm>
          <a:prstGeom prst="rect">
            <a:avLst/>
          </a:prstGeom>
        </p:spPr>
        <p:txBody>
          <a:bodyPr wrap="square">
            <a:spAutoFit/>
          </a:bodyPr>
          <a:lstStyle/>
          <a:p>
            <a:pPr marL="342900" lvl="0" indent="-342900" algn="just">
              <a:lnSpc>
                <a:spcPct val="115000"/>
              </a:lnSpc>
              <a:spcAft>
                <a:spcPts val="1000"/>
              </a:spcAft>
              <a:buSzPts val="1000"/>
              <a:buFont typeface="Symbol"/>
              <a:buChar char=""/>
              <a:tabLst>
                <a:tab pos="180340" algn="l"/>
              </a:tabLst>
            </a:pPr>
            <a:r>
              <a:rPr lang="en-US" dirty="0">
                <a:latin typeface="Times New Roman"/>
                <a:ea typeface="Times New Roman"/>
                <a:cs typeface="Arial"/>
              </a:rPr>
              <a:t>The </a:t>
            </a:r>
            <a:r>
              <a:rPr lang="en-US" dirty="0" err="1">
                <a:latin typeface="Times New Roman"/>
                <a:ea typeface="Times New Roman"/>
                <a:cs typeface="Arial"/>
              </a:rPr>
              <a:t>sprue</a:t>
            </a:r>
            <a:r>
              <a:rPr lang="en-US" dirty="0">
                <a:latin typeface="Times New Roman"/>
                <a:ea typeface="Times New Roman"/>
                <a:cs typeface="Arial"/>
              </a:rPr>
              <a:t> and riser pins are removed first and a pouring basin is scooped out at the top to pour the liquid metal. </a:t>
            </a:r>
            <a:endParaRPr lang="en-US" sz="1400" dirty="0">
              <a:ea typeface="Times New Roman"/>
              <a:cs typeface="Arial"/>
            </a:endParaRPr>
          </a:p>
          <a:p>
            <a:pPr marL="342900" lvl="0" indent="-342900" algn="just">
              <a:lnSpc>
                <a:spcPct val="115000"/>
              </a:lnSpc>
              <a:spcAft>
                <a:spcPts val="1000"/>
              </a:spcAft>
              <a:buSzPts val="1000"/>
              <a:buFont typeface="Symbol"/>
              <a:buChar char=""/>
              <a:tabLst>
                <a:tab pos="180340" algn="l"/>
              </a:tabLst>
            </a:pPr>
            <a:r>
              <a:rPr lang="en-US" dirty="0">
                <a:latin typeface="Times New Roman"/>
                <a:ea typeface="Times New Roman"/>
                <a:cs typeface="Arial"/>
              </a:rPr>
              <a:t>Then pattern from the cope and drag is removed and facing sand in the form of paste is applied all over the mold cavity and runners which would give the finished casting a good surface finish. </a:t>
            </a:r>
            <a:endParaRPr lang="en-US" sz="1400" dirty="0">
              <a:ea typeface="Times New Roman"/>
              <a:cs typeface="Arial"/>
            </a:endParaRPr>
          </a:p>
          <a:p>
            <a:r>
              <a:rPr lang="en-US" dirty="0">
                <a:latin typeface="Times New Roman"/>
                <a:ea typeface="Times New Roman"/>
              </a:rPr>
              <a:t>The mold is now assembled. The mold now is ready for pouring </a:t>
            </a:r>
            <a:endParaRPr lang="en-US" dirty="0"/>
          </a:p>
        </p:txBody>
      </p:sp>
      <p:pic>
        <p:nvPicPr>
          <p:cNvPr id="3" name="صورة 1"/>
          <p:cNvPicPr/>
          <p:nvPr/>
        </p:nvPicPr>
        <p:blipFill>
          <a:blip r:embed="rId2"/>
          <a:srcRect l="1680" t="4427" r="1583" b="7656"/>
          <a:stretch>
            <a:fillRect/>
          </a:stretch>
        </p:blipFill>
        <p:spPr bwMode="auto">
          <a:xfrm>
            <a:off x="1981200" y="3352800"/>
            <a:ext cx="5257800" cy="2399665"/>
          </a:xfrm>
          <a:prstGeom prst="rect">
            <a:avLst/>
          </a:prstGeom>
          <a:noFill/>
          <a:ln w="9525">
            <a:noFill/>
            <a:miter lim="800000"/>
            <a:headEnd/>
            <a:tailEnd/>
          </a:ln>
        </p:spPr>
      </p:pic>
    </p:spTree>
    <p:extLst>
      <p:ext uri="{BB962C8B-B14F-4D97-AF65-F5344CB8AC3E}">
        <p14:creationId xmlns:p14="http://schemas.microsoft.com/office/powerpoint/2010/main" val="96118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par>
                                <p:cTn id="8" presetID="42" presetClass="entr" presetSubtype="0"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fade">
                                      <p:cBhvr>
                                        <p:cTn id="10" dur="1000"/>
                                        <p:tgtEl>
                                          <p:spTgt spid="2">
                                            <p:txEl>
                                              <p:pRg st="0" end="0"/>
                                            </p:txEl>
                                          </p:spTgt>
                                        </p:tgtEl>
                                      </p:cBhvr>
                                    </p:animEffect>
                                    <p:anim calcmode="lin" valueType="num">
                                      <p:cBhvr>
                                        <p:cTn id="11"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2"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3" presetID="42" presetClass="entr" presetSubtype="0" fill="hold" nodeType="with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fade">
                                      <p:cBhvr>
                                        <p:cTn id="15" dur="3000"/>
                                        <p:tgtEl>
                                          <p:spTgt spid="2">
                                            <p:txEl>
                                              <p:pRg st="1" end="1"/>
                                            </p:txEl>
                                          </p:spTgt>
                                        </p:tgtEl>
                                      </p:cBhvr>
                                    </p:animEffect>
                                    <p:anim calcmode="lin" valueType="num">
                                      <p:cBhvr>
                                        <p:cTn id="16" dur="3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7" dur="3000" fill="hold"/>
                                        <p:tgtEl>
                                          <p:spTgt spid="2">
                                            <p:txEl>
                                              <p:pRg st="1" end="1"/>
                                            </p:txEl>
                                          </p:spTgt>
                                        </p:tgtEl>
                                        <p:attrNameLst>
                                          <p:attrName>ppt_y</p:attrName>
                                        </p:attrNameLst>
                                      </p:cBhvr>
                                      <p:tavLst>
                                        <p:tav tm="0">
                                          <p:val>
                                            <p:strVal val="#ppt_y+.1"/>
                                          </p:val>
                                        </p:tav>
                                        <p:tav tm="100000">
                                          <p:val>
                                            <p:strVal val="#ppt_y"/>
                                          </p:val>
                                        </p:tav>
                                      </p:tavLst>
                                    </p:anim>
                                  </p:childTnLst>
                                </p:cTn>
                              </p:par>
                              <p:par>
                                <p:cTn id="18" presetID="53" presetClass="entr" presetSubtype="16" fill="hold" nodeType="with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anim calcmode="lin" valueType="num">
                                      <p:cBhvr>
                                        <p:cTn id="20" dur="5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1" dur="50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22" dur="5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457200"/>
            <a:ext cx="8153400" cy="5772862"/>
          </a:xfrm>
          <a:prstGeom prst="rect">
            <a:avLst/>
          </a:prstGeom>
        </p:spPr>
        <p:txBody>
          <a:bodyPr wrap="square">
            <a:spAutoFit/>
          </a:bodyPr>
          <a:lstStyle/>
          <a:p>
            <a:pPr>
              <a:lnSpc>
                <a:spcPct val="115000"/>
              </a:lnSpc>
              <a:spcAft>
                <a:spcPts val="1000"/>
              </a:spcAft>
            </a:pPr>
            <a:r>
              <a:rPr lang="en-US" sz="2800" b="1" u="sng" dirty="0">
                <a:latin typeface="Times New Roman" pitchFamily="18" charset="0"/>
                <a:ea typeface="Times New Roman"/>
                <a:cs typeface="Times New Roman" pitchFamily="18" charset="0"/>
              </a:rPr>
              <a:t>1-b. Dry Sand Molding</a:t>
            </a:r>
            <a:endParaRPr lang="en-US" sz="2800" dirty="0">
              <a:latin typeface="Times New Roman" pitchFamily="18" charset="0"/>
              <a:ea typeface="Times New Roman"/>
              <a:cs typeface="Times New Roman" pitchFamily="18" charset="0"/>
            </a:endParaRPr>
          </a:p>
          <a:p>
            <a:pPr algn="just">
              <a:lnSpc>
                <a:spcPct val="115000"/>
              </a:lnSpc>
              <a:spcAft>
                <a:spcPts val="1000"/>
              </a:spcAft>
            </a:pPr>
            <a:r>
              <a:rPr lang="en-US" sz="2400" dirty="0">
                <a:latin typeface="Times New Roman" pitchFamily="18" charset="0"/>
                <a:ea typeface="Times New Roman"/>
                <a:cs typeface="Times New Roman" pitchFamily="18" charset="0"/>
              </a:rPr>
              <a:t>When it is desired that the gas forming materials are lowered in the molds, air-dried molds are sometimes preferred to green sand molds. </a:t>
            </a:r>
            <a:r>
              <a:rPr lang="en-US" sz="2400" b="1" dirty="0">
                <a:latin typeface="Times New Roman" pitchFamily="18" charset="0"/>
                <a:ea typeface="Times New Roman"/>
                <a:cs typeface="Times New Roman" pitchFamily="18" charset="0"/>
              </a:rPr>
              <a:t>Two types</a:t>
            </a:r>
            <a:r>
              <a:rPr lang="en-US" sz="2400" dirty="0">
                <a:latin typeface="Times New Roman" pitchFamily="18" charset="0"/>
                <a:ea typeface="Times New Roman"/>
                <a:cs typeface="Times New Roman" pitchFamily="18" charset="0"/>
              </a:rPr>
              <a:t> of drying of molds are often required. </a:t>
            </a:r>
          </a:p>
          <a:p>
            <a:pPr marL="342900" lvl="0" indent="-342900">
              <a:lnSpc>
                <a:spcPct val="115000"/>
              </a:lnSpc>
              <a:spcAft>
                <a:spcPts val="1000"/>
              </a:spcAft>
              <a:buFont typeface="+mj-lt"/>
              <a:buAutoNum type="arabicPeriod"/>
              <a:tabLst>
                <a:tab pos="457200" algn="l"/>
              </a:tabLst>
            </a:pPr>
            <a:r>
              <a:rPr lang="en-US" sz="2400" dirty="0">
                <a:latin typeface="Times New Roman" pitchFamily="18" charset="0"/>
                <a:ea typeface="Times New Roman"/>
                <a:cs typeface="Times New Roman" pitchFamily="18" charset="0"/>
              </a:rPr>
              <a:t>Skin drying </a:t>
            </a:r>
          </a:p>
          <a:p>
            <a:pPr marL="342900" lvl="0" indent="-342900">
              <a:lnSpc>
                <a:spcPct val="115000"/>
              </a:lnSpc>
              <a:spcAft>
                <a:spcPts val="1000"/>
              </a:spcAft>
              <a:buFont typeface="+mj-lt"/>
              <a:buAutoNum type="arabicPeriod"/>
              <a:tabLst>
                <a:tab pos="457200" algn="l"/>
              </a:tabLst>
            </a:pPr>
            <a:r>
              <a:rPr lang="en-US" sz="2400" dirty="0">
                <a:latin typeface="Times New Roman" pitchFamily="18" charset="0"/>
                <a:ea typeface="Times New Roman"/>
                <a:cs typeface="Times New Roman" pitchFamily="18" charset="0"/>
              </a:rPr>
              <a:t>Complete mold drying. </a:t>
            </a:r>
          </a:p>
          <a:p>
            <a:pPr algn="just">
              <a:lnSpc>
                <a:spcPct val="115000"/>
              </a:lnSpc>
              <a:spcAft>
                <a:spcPts val="1000"/>
              </a:spcAft>
            </a:pPr>
            <a:r>
              <a:rPr lang="en-US" sz="2400" dirty="0">
                <a:latin typeface="Times New Roman"/>
                <a:ea typeface="Times New Roman"/>
                <a:cs typeface="Arial"/>
              </a:rPr>
              <a:t>In skin drying a firm mold face is produced. Shakeout of the mold is almost as good as that obtained with green sand molding. The most common method of drying the refractory mold coating uses hot air, gas or oil flame. Skin drying of the mold can be accomplished with the aid of torches, directed at the mold surface.</a:t>
            </a:r>
            <a:endParaRPr lang="en-US" sz="2400" dirty="0">
              <a:ea typeface="Times New Roman"/>
              <a:cs typeface="Arial"/>
            </a:endParaRPr>
          </a:p>
        </p:txBody>
      </p:sp>
    </p:spTree>
    <p:extLst>
      <p:ext uri="{BB962C8B-B14F-4D97-AF65-F5344CB8AC3E}">
        <p14:creationId xmlns:p14="http://schemas.microsoft.com/office/powerpoint/2010/main" val="2731433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21" presetClass="entr" presetSubtype="1" fill="hold"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heel(1)">
                                      <p:cBhvr>
                                        <p:cTn id="12" dur="1000"/>
                                        <p:tgtEl>
                                          <p:spTgt spid="2">
                                            <p:txEl>
                                              <p:pRg st="1" end="1"/>
                                            </p:txEl>
                                          </p:spTgt>
                                        </p:tgtEl>
                                      </p:cBhvr>
                                    </p:animEffect>
                                  </p:childTnLst>
                                </p:cTn>
                              </p:par>
                              <p:par>
                                <p:cTn id="13" presetID="42" presetClass="entr" presetSubtype="0" fill="hold"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3500"/>
                                        <p:tgtEl>
                                          <p:spTgt spid="2">
                                            <p:txEl>
                                              <p:pRg st="2" end="2"/>
                                            </p:txEl>
                                          </p:spTgt>
                                        </p:tgtEl>
                                      </p:cBhvr>
                                    </p:animEffect>
                                    <p:anim calcmode="lin" valueType="num">
                                      <p:cBhvr>
                                        <p:cTn id="16" dur="35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7" dur="3500" fill="hold"/>
                                        <p:tgtEl>
                                          <p:spTgt spid="2">
                                            <p:txEl>
                                              <p:pRg st="2" end="2"/>
                                            </p:txEl>
                                          </p:spTgt>
                                        </p:tgtEl>
                                        <p:attrNameLst>
                                          <p:attrName>ppt_y</p:attrName>
                                        </p:attrNameLst>
                                      </p:cBhvr>
                                      <p:tavLst>
                                        <p:tav tm="0">
                                          <p:val>
                                            <p:strVal val="#ppt_y+.1"/>
                                          </p:val>
                                        </p:tav>
                                        <p:tav tm="100000">
                                          <p:val>
                                            <p:strVal val="#ppt_y"/>
                                          </p:val>
                                        </p:tav>
                                      </p:tavLst>
                                    </p:anim>
                                  </p:childTnLst>
                                </p:cTn>
                              </p:par>
                              <p:par>
                                <p:cTn id="18" presetID="42" presetClass="entr" presetSubtype="0" fill="hold" nodeType="withEffect">
                                  <p:stCondLst>
                                    <p:cond delay="0"/>
                                  </p:stCondLst>
                                  <p:childTnLst>
                                    <p:set>
                                      <p:cBhvr>
                                        <p:cTn id="19" dur="1" fill="hold">
                                          <p:stCondLst>
                                            <p:cond delay="0"/>
                                          </p:stCondLst>
                                        </p:cTn>
                                        <p:tgtEl>
                                          <p:spTgt spid="2">
                                            <p:txEl>
                                              <p:pRg st="3" end="3"/>
                                            </p:txEl>
                                          </p:spTgt>
                                        </p:tgtEl>
                                        <p:attrNameLst>
                                          <p:attrName>style.visibility</p:attrName>
                                        </p:attrNameLst>
                                      </p:cBhvr>
                                      <p:to>
                                        <p:strVal val="visible"/>
                                      </p:to>
                                    </p:set>
                                    <p:animEffect transition="in" filter="fade">
                                      <p:cBhvr>
                                        <p:cTn id="20" dur="4500"/>
                                        <p:tgtEl>
                                          <p:spTgt spid="2">
                                            <p:txEl>
                                              <p:pRg st="3" end="3"/>
                                            </p:txEl>
                                          </p:spTgt>
                                        </p:tgtEl>
                                      </p:cBhvr>
                                    </p:animEffect>
                                    <p:anim calcmode="lin" valueType="num">
                                      <p:cBhvr>
                                        <p:cTn id="21" dur="45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2" dur="4500" fill="hold"/>
                                        <p:tgtEl>
                                          <p:spTgt spid="2">
                                            <p:txEl>
                                              <p:pRg st="3" end="3"/>
                                            </p:txEl>
                                          </p:spTgt>
                                        </p:tgtEl>
                                        <p:attrNameLst>
                                          <p:attrName>ppt_y</p:attrName>
                                        </p:attrNameLst>
                                      </p:cBhvr>
                                      <p:tavLst>
                                        <p:tav tm="0">
                                          <p:val>
                                            <p:strVal val="#ppt_y+.1"/>
                                          </p:val>
                                        </p:tav>
                                        <p:tav tm="100000">
                                          <p:val>
                                            <p:strVal val="#ppt_y"/>
                                          </p:val>
                                        </p:tav>
                                      </p:tavLst>
                                    </p:anim>
                                  </p:childTnLst>
                                </p:cTn>
                              </p:par>
                              <p:par>
                                <p:cTn id="23" presetID="21" presetClass="entr" presetSubtype="1" fill="hold" nodeType="with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wheel(1)">
                                      <p:cBhvr>
                                        <p:cTn id="25" dur="5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TotalTime>
  <Words>463</Words>
  <Application>Microsoft Office PowerPoint</Application>
  <PresentationFormat>On-screen Show (4:3)</PresentationFormat>
  <Paragraphs>52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samey</dc:creator>
  <cp:lastModifiedBy>samey</cp:lastModifiedBy>
  <cp:revision>9</cp:revision>
  <dcterms:created xsi:type="dcterms:W3CDTF">2006-08-16T00:00:00Z</dcterms:created>
  <dcterms:modified xsi:type="dcterms:W3CDTF">2015-03-28T05:40:21Z</dcterms:modified>
</cp:coreProperties>
</file>